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8"/>
  </p:notesMasterIdLst>
  <p:sldIdLst>
    <p:sldId id="256" r:id="rId2"/>
    <p:sldId id="275" r:id="rId3"/>
    <p:sldId id="276" r:id="rId4"/>
    <p:sldId id="277" r:id="rId5"/>
    <p:sldId id="278" r:id="rId6"/>
    <p:sldId id="325" r:id="rId7"/>
    <p:sldId id="324" r:id="rId8"/>
    <p:sldId id="258" r:id="rId9"/>
    <p:sldId id="327" r:id="rId10"/>
    <p:sldId id="259" r:id="rId11"/>
    <p:sldId id="296" r:id="rId12"/>
    <p:sldId id="297" r:id="rId13"/>
    <p:sldId id="298" r:id="rId14"/>
    <p:sldId id="282" r:id="rId15"/>
    <p:sldId id="267" r:id="rId16"/>
    <p:sldId id="268" r:id="rId17"/>
    <p:sldId id="283" r:id="rId18"/>
    <p:sldId id="299" r:id="rId19"/>
    <p:sldId id="320" r:id="rId20"/>
    <p:sldId id="260" r:id="rId21"/>
    <p:sldId id="300" r:id="rId22"/>
    <p:sldId id="261" r:id="rId23"/>
    <p:sldId id="269" r:id="rId24"/>
    <p:sldId id="286" r:id="rId25"/>
    <p:sldId id="287" r:id="rId26"/>
    <p:sldId id="288" r:id="rId27"/>
    <p:sldId id="321" r:id="rId28"/>
    <p:sldId id="262" r:id="rId29"/>
    <p:sldId id="293" r:id="rId30"/>
    <p:sldId id="294" r:id="rId31"/>
    <p:sldId id="295" r:id="rId32"/>
    <p:sldId id="301" r:id="rId33"/>
    <p:sldId id="302" r:id="rId34"/>
    <p:sldId id="303" r:id="rId35"/>
    <p:sldId id="304" r:id="rId36"/>
    <p:sldId id="305" r:id="rId37"/>
    <p:sldId id="306" r:id="rId38"/>
    <p:sldId id="307" r:id="rId39"/>
    <p:sldId id="290" r:id="rId40"/>
    <p:sldId id="289" r:id="rId41"/>
    <p:sldId id="311" r:id="rId42"/>
    <p:sldId id="308" r:id="rId43"/>
    <p:sldId id="309" r:id="rId44"/>
    <p:sldId id="263" r:id="rId45"/>
    <p:sldId id="312" r:id="rId46"/>
    <p:sldId id="291" r:id="rId47"/>
    <p:sldId id="292" r:id="rId48"/>
    <p:sldId id="271" r:id="rId49"/>
    <p:sldId id="313" r:id="rId50"/>
    <p:sldId id="314" r:id="rId51"/>
    <p:sldId id="315" r:id="rId52"/>
    <p:sldId id="322" r:id="rId53"/>
    <p:sldId id="317" r:id="rId54"/>
    <p:sldId id="270" r:id="rId55"/>
    <p:sldId id="264" r:id="rId56"/>
    <p:sldId id="326" r:id="rId5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844" autoAdjust="0"/>
    <p:restoredTop sz="89437" autoAdjust="0"/>
  </p:normalViewPr>
  <p:slideViewPr>
    <p:cSldViewPr>
      <p:cViewPr>
        <p:scale>
          <a:sx n="70" d="100"/>
          <a:sy n="70" d="100"/>
        </p:scale>
        <p:origin x="-1248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77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1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5BD1D-220B-40A1-8142-6CDFF062B6FF}" type="datetimeFigureOut">
              <a:rPr lang="ru-RU" smtClean="0"/>
              <a:pPr/>
              <a:t>17.09.2023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CCE8A-337E-4337-BB26-DF7CFE1A49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Первая операция в истории человечества- это торакальная операция. Это- резекция ребра.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Ее произвел</a:t>
            </a:r>
            <a:r>
              <a:rPr lang="ru-RU" baseline="0" dirty="0" smtClean="0"/>
              <a:t> Бог, резецировав ребро у Адама, чтобы создать Еву.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Изменения, который на рентгенограммах выглядят очень небольшими- например, небольшая </a:t>
            </a:r>
            <a:r>
              <a:rPr lang="ru-RU" dirty="0" err="1" smtClean="0"/>
              <a:t>туберкулема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Или небольшая </a:t>
            </a:r>
            <a:r>
              <a:rPr lang="ru-RU" dirty="0" err="1" smtClean="0"/>
              <a:t>туберкулема</a:t>
            </a:r>
            <a:r>
              <a:rPr lang="ru-RU" dirty="0" smtClean="0"/>
              <a:t> с распадом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Или </a:t>
            </a:r>
            <a:r>
              <a:rPr lang="ru-RU" dirty="0" err="1" smtClean="0"/>
              <a:t>туберкулема</a:t>
            </a:r>
            <a:r>
              <a:rPr lang="ru-RU" dirty="0" smtClean="0"/>
              <a:t> покрупнее с распадом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После их удаления представляют собой очаги </a:t>
            </a:r>
            <a:r>
              <a:rPr lang="ru-RU" dirty="0" err="1" smtClean="0"/>
              <a:t>казеоза</a:t>
            </a:r>
            <a:r>
              <a:rPr lang="ru-RU" dirty="0" smtClean="0"/>
              <a:t> с микобактериями внутри, в которые не могут проникнуть противотуберкулезные</a:t>
            </a:r>
            <a:r>
              <a:rPr lang="ru-RU" baseline="0" dirty="0" smtClean="0"/>
              <a:t> препараты из-за сформировавшейся фиброзной капсулы вокруг них. Поэтому, оставаясь в легких после консервативного лечения, они представляют собой источник постоянного риска реактивации туберкулезного процесса при ослаблении защитных сил организма. Далее следуют несколько слайдов с резецированными </a:t>
            </a:r>
            <a:r>
              <a:rPr lang="ru-RU" baseline="0" dirty="0" err="1" smtClean="0"/>
              <a:t>туберкулемами</a:t>
            </a:r>
            <a:r>
              <a:rPr lang="ru-RU" baseline="0" dirty="0" smtClean="0"/>
              <a:t>, единичными и множественными.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Операция же позволяет удалить из легких такие изменения полностью, остается только цепочка</a:t>
            </a:r>
            <a:r>
              <a:rPr lang="ru-RU" baseline="0" dirty="0" smtClean="0"/>
              <a:t> послеоперационных швов.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рентгенограмме</a:t>
            </a:r>
            <a:r>
              <a:rPr lang="ru-RU" baseline="0" dirty="0" smtClean="0"/>
              <a:t> и </a:t>
            </a:r>
            <a:r>
              <a:rPr lang="ru-RU" baseline="0" dirty="0" err="1" smtClean="0"/>
              <a:t>томограммах</a:t>
            </a:r>
            <a:r>
              <a:rPr lang="ru-RU" baseline="0" dirty="0" smtClean="0"/>
              <a:t> показана крупная </a:t>
            </a:r>
            <a:r>
              <a:rPr lang="ru-RU" baseline="0" dirty="0" err="1" smtClean="0"/>
              <a:t>туберкулема</a:t>
            </a:r>
            <a:r>
              <a:rPr lang="ru-RU" baseline="0" dirty="0" smtClean="0"/>
              <a:t> с обсеменением в пределах доли, при которой показана операция </a:t>
            </a:r>
            <a:r>
              <a:rPr lang="ru-RU" baseline="0" dirty="0" err="1" smtClean="0"/>
              <a:t>лобэктомия</a:t>
            </a:r>
            <a:r>
              <a:rPr lang="ru-RU" baseline="0" dirty="0" smtClean="0"/>
              <a:t>- т.е. удаление доли легкого. Такая крупная </a:t>
            </a:r>
            <a:r>
              <a:rPr lang="ru-RU" baseline="0" dirty="0" err="1" smtClean="0"/>
              <a:t>туберкулема</a:t>
            </a:r>
            <a:r>
              <a:rPr lang="ru-RU" baseline="0" dirty="0" smtClean="0"/>
              <a:t> окружена выраженной фиброзной капсулой, которая непроницаема для препаратов. Конечно, она не рассосется при консервативном лечении.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рентгенограмме показан фиброзно-кавернозный туберкулез левого легкого. Оно полностью разрушено, естественно, не восстановится при консервативном лечении и буте</a:t>
            </a:r>
            <a:r>
              <a:rPr lang="ru-RU" baseline="0" dirty="0" smtClean="0"/>
              <a:t> являться источником обсеменения пока еще здорового легкого. При таких процессах показана </a:t>
            </a:r>
            <a:r>
              <a:rPr lang="ru-RU" baseline="0" dirty="0" err="1" smtClean="0"/>
              <a:t>пневмонэктомия</a:t>
            </a:r>
            <a:r>
              <a:rPr lang="ru-RU" baseline="0" dirty="0" smtClean="0"/>
              <a:t>- т.е. удаление всего легкого.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Так выглядит препарат удаленного</a:t>
            </a:r>
            <a:r>
              <a:rPr lang="ru-RU" baseline="0" dirty="0" smtClean="0"/>
              <a:t> легкого, пораженного туберкулезом.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Это туберкулезная каверна на разрезе. У нее толстые фиброзные стенки, естественно, она уже не спадется и на зарубцуется.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Так выглядит на разрезе участок массивного </a:t>
            </a:r>
            <a:r>
              <a:rPr lang="ru-RU" dirty="0" err="1" smtClean="0"/>
              <a:t>казеоза</a:t>
            </a:r>
            <a:r>
              <a:rPr lang="ru-RU" dirty="0" smtClean="0"/>
              <a:t>. Легочная ткань на его месте полностью разрушена</a:t>
            </a:r>
            <a:r>
              <a:rPr lang="ru-RU" baseline="0" dirty="0" smtClean="0"/>
              <a:t> и уже не восстановится.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Это состояние после </a:t>
            </a:r>
            <a:r>
              <a:rPr lang="ru-RU" dirty="0" err="1" smtClean="0"/>
              <a:t>пневмонэктомии</a:t>
            </a:r>
            <a:r>
              <a:rPr lang="ru-RU" dirty="0" smtClean="0"/>
              <a:t> правого легкого. Средостение сместилось вправо. В правом </a:t>
            </a:r>
            <a:r>
              <a:rPr lang="ru-RU" dirty="0" err="1" smtClean="0"/>
              <a:t>гемитораксе</a:t>
            </a:r>
            <a:r>
              <a:rPr lang="ru-RU" dirty="0" smtClean="0"/>
              <a:t> развилась соединительная ткань. Слева легкое здоровое.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Операция</a:t>
            </a:r>
            <a:r>
              <a:rPr lang="ru-RU" baseline="0" dirty="0" smtClean="0"/>
              <a:t> выполняется следующим образом: после разреза грудной клетки выделяются несколько ребер, подлежащих резекции. Надкостница над ними разрезается.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Выделяются и резецируются части</a:t>
            </a:r>
            <a:r>
              <a:rPr lang="ru-RU" baseline="0" dirty="0" smtClean="0"/>
              <a:t> ребер под надкостницей (она не резецируется, под ней потом </a:t>
            </a:r>
            <a:r>
              <a:rPr lang="ru-RU" baseline="0" dirty="0" err="1" smtClean="0"/>
              <a:t>наростет</a:t>
            </a:r>
            <a:r>
              <a:rPr lang="ru-RU" baseline="0" dirty="0" smtClean="0"/>
              <a:t> новая костная ткань)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Такое удаление части ребер делает грудную клетку податливой, ее можно сдавить непосредственно над каверной посредством наложения </a:t>
            </a:r>
            <a:r>
              <a:rPr lang="ru-RU" dirty="0" err="1" smtClean="0"/>
              <a:t>повязким</a:t>
            </a:r>
            <a:r>
              <a:rPr lang="ru-RU" dirty="0" smtClean="0"/>
              <a:t>. В результате стенки каверны сближаются и создается условие для ее рубцевания.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Внешний вид пациента</a:t>
            </a:r>
            <a:r>
              <a:rPr lang="ru-RU" baseline="0" dirty="0" smtClean="0"/>
              <a:t> страдает незначительно. На рентгенограмме же видна </a:t>
            </a:r>
            <a:r>
              <a:rPr lang="ru-RU" baseline="0" dirty="0" err="1" smtClean="0"/>
              <a:t>асиметрия</a:t>
            </a:r>
            <a:r>
              <a:rPr lang="ru-RU" baseline="0" dirty="0" smtClean="0"/>
              <a:t> легочных полей.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более современных</a:t>
            </a:r>
            <a:r>
              <a:rPr lang="ru-RU" baseline="0" dirty="0" smtClean="0"/>
              <a:t> вариантах торакопластики полностью резецируют только верхнее ребро, у последующих отсекают один конец и подшивают его к нижележащим.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последующих слайдах показы фотографии этапов этой операции:</a:t>
            </a:r>
            <a:r>
              <a:rPr lang="ru-RU" baseline="0" dirty="0" smtClean="0"/>
              <a:t> вскрытие грудной клетки,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Выделение и резекция первого ребра,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выделение последующих ребер, пересечение одного их конца,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подшивание этого конца к нижележащим ребрам,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Формирование «окна», на которое будет осуществляться давление повязкой.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Так выглядит сдавливающая повязка спереди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 сзади.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Перед вами результаты эффективных торакопластик: у пациента имеются</a:t>
            </a:r>
            <a:r>
              <a:rPr lang="ru-RU" baseline="0" dirty="0" smtClean="0"/>
              <a:t> каверны в верхних отделах правого легкого.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Состояние после проведенной</a:t>
            </a:r>
            <a:r>
              <a:rPr lang="ru-RU" baseline="0" dirty="0" smtClean="0"/>
              <a:t> торакопластики.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После проведенной</a:t>
            </a:r>
            <a:r>
              <a:rPr lang="ru-RU" baseline="0" dirty="0" smtClean="0"/>
              <a:t> операции и химиотерапии туберкулезные изменения </a:t>
            </a:r>
            <a:r>
              <a:rPr lang="ru-RU" baseline="0" dirty="0" err="1" smtClean="0"/>
              <a:t>рассасались</a:t>
            </a:r>
            <a:r>
              <a:rPr lang="ru-RU" baseline="0" dirty="0" smtClean="0"/>
              <a:t>, на месте каверн определяются </a:t>
            </a:r>
            <a:r>
              <a:rPr lang="ru-RU" baseline="0" dirty="0" err="1" smtClean="0"/>
              <a:t>токостенные</a:t>
            </a:r>
            <a:r>
              <a:rPr lang="ru-RU" baseline="0" dirty="0" smtClean="0"/>
              <a:t> кисты.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43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Так выглядит на рентгенограмме эмпиема плевры справа.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 это ее гистологический препарат (удаленная измененная туберкулезом</a:t>
            </a:r>
            <a:r>
              <a:rPr lang="ru-RU" baseline="0" dirty="0" smtClean="0"/>
              <a:t> плевра)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 так она выглядит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изнути</a:t>
            </a:r>
            <a:r>
              <a:rPr lang="ru-RU" baseline="0" dirty="0" smtClean="0"/>
              <a:t>- ее листки </a:t>
            </a:r>
            <a:r>
              <a:rPr lang="ru-RU" baseline="0" dirty="0" err="1" smtClean="0"/>
              <a:t>казеозно</a:t>
            </a:r>
            <a:r>
              <a:rPr lang="ru-RU" baseline="0" dirty="0" smtClean="0"/>
              <a:t> изменены. Без оперативного вмешательства выздоровление от такого процесса невозможно.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Чаще применяется в диагностических целях.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48</a:t>
            </a:fld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</a:t>
            </a:r>
            <a:r>
              <a:rPr lang="ru-RU" baseline="0" dirty="0" smtClean="0"/>
              <a:t> верхнем снимке видна </a:t>
            </a:r>
            <a:r>
              <a:rPr lang="ru-RU" baseline="0" dirty="0" err="1" smtClean="0"/>
              <a:t>торакоскопическая</a:t>
            </a:r>
            <a:r>
              <a:rPr lang="ru-RU" baseline="0" dirty="0" smtClean="0"/>
              <a:t> картина </a:t>
            </a:r>
            <a:r>
              <a:rPr lang="ru-RU" baseline="0" dirty="0" err="1" smtClean="0"/>
              <a:t>туберкуоезно-измененной</a:t>
            </a:r>
            <a:r>
              <a:rPr lang="ru-RU" baseline="0" dirty="0" smtClean="0"/>
              <a:t> плевры, с казеозными наслоениями на ней. На нижнем снимке видны буллы- выпячивания легочной ткани в плевральную полость, которые являются причинами пневмоторакса при их разрыве.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49</a:t>
            </a:fld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Данные ситуации требуют малых </a:t>
            </a:r>
            <a:r>
              <a:rPr lang="ru-RU" dirty="0" err="1" smtClean="0"/>
              <a:t>хзирургических</a:t>
            </a:r>
            <a:r>
              <a:rPr lang="ru-RU" dirty="0" smtClean="0"/>
              <a:t> вмешательств в виде дренирования плевральной полости.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50</a:t>
            </a:fld>
            <a:endParaRPr 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рентгенограмме и </a:t>
            </a:r>
            <a:r>
              <a:rPr lang="ru-RU" dirty="0" err="1" smtClean="0"/>
              <a:t>томограмме</a:t>
            </a:r>
            <a:r>
              <a:rPr lang="ru-RU" dirty="0" smtClean="0"/>
              <a:t> картина правостороннего пневмоторакса с установленным плевральным дренажом.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51</a:t>
            </a:fld>
            <a:endParaRPr lang="ru-R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рентгенограмме картина правостороннего пневмоторакса с установленным плевральным дренажом.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52</a:t>
            </a:fld>
            <a:endParaRPr lang="ru-RU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Двусторонний пневмоторакс с установкой дренажей в обе плевральные полости.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CE8A-337E-4337-BB26-DF7CFE1A4983}" type="slidenum">
              <a:rPr lang="ru-RU" smtClean="0"/>
              <a:pPr/>
              <a:t>53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Овал 8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3CB3365-BBC6-42CB-AFAB-CD6D9DBCA44C}" type="datetimeFigureOut">
              <a:rPr lang="ru-RU"/>
              <a:pPr>
                <a:defRPr/>
              </a:pPr>
              <a:t>17.09.2023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715D076-FCA2-488E-BAA4-6318C71E01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6534A-344C-40E7-80C3-84BFC07FCCD3}" type="datetimeFigureOut">
              <a:rPr lang="ru-RU"/>
              <a:pPr>
                <a:defRPr/>
              </a:pPr>
              <a:t>17.09.2023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0A22C-379F-49C9-81E9-F94B04E528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8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55A5082-98B5-454E-B8CF-E83F465732EC}" type="datetimeFigureOut">
              <a:rPr lang="ru-RU"/>
              <a:pPr>
                <a:defRPr/>
              </a:pPr>
              <a:t>17.09.2023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1A910F-F4A9-4D7B-ACA1-122FB87EFD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29AF4-459A-4C80-9FF7-2059CF0C6A78}" type="datetimeFigureOut">
              <a:rPr lang="ru-RU"/>
              <a:pPr>
                <a:defRPr/>
              </a:pPr>
              <a:t>17.09.2023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C5911-EFEF-4F51-A0E2-E9B4AFD0DF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3FCC74E-D088-4EB1-A912-2CD270F72613}" type="datetimeFigureOut">
              <a:rPr lang="ru-RU"/>
              <a:pPr>
                <a:defRPr/>
              </a:pPr>
              <a:t>17.09.2023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836C952-8665-4A5A-AEEE-41971D3E00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88181-E9FC-4147-AE4E-0D077B645D62}" type="datetimeFigureOut">
              <a:rPr lang="ru-RU"/>
              <a:pPr>
                <a:defRPr/>
              </a:pPr>
              <a:t>17.09.2023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F43BF-2E21-499B-B833-1BBEA725FD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4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5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83ECD10-35E0-41DC-A82F-21AB0A2E859E}" type="datetimeFigureOut">
              <a:rPr lang="ru-RU"/>
              <a:pPr>
                <a:defRPr/>
              </a:pPr>
              <a:t>17.09.2023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E24B6C7-B243-4DEF-80A0-5A81E493EF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B25FE2-7B51-4217-84A5-3D43FB04FCAF}" type="datetimeFigureOut">
              <a:rPr lang="ru-RU"/>
              <a:pPr>
                <a:defRPr/>
              </a:pPr>
              <a:t>17.09.2023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091617C-13A5-4626-9044-759004D211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Блок-схема: процесс 8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9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67AA8C4-A3BC-43CC-94A3-2F5709F13A03}" type="datetimeFigureOut">
              <a:rPr lang="ru-RU"/>
              <a:pPr>
                <a:defRPr/>
              </a:pPr>
              <a:t>17.09.2023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A58300E-E8FD-4C9C-862D-46FF6853BF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21BA7-BB7C-4AA6-8897-97CDDE6BB8FF}" type="datetimeFigureOut">
              <a:rPr lang="ru-RU"/>
              <a:pPr>
                <a:defRPr/>
              </a:pPr>
              <a:t>17.09.2023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EB8F3-12C9-437B-B972-656BD44F0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B3CAB-76EF-41F5-9490-DBB497FC6BC6}" type="datetimeFigureOut">
              <a:rPr lang="ru-RU"/>
              <a:pPr>
                <a:defRPr/>
              </a:pPr>
              <a:t>17.09.2023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68775-ECE0-479C-9314-29F5F859A9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6A6E045-576C-4228-89A0-359EBE3370A8}" type="datetimeFigureOut">
              <a:rPr lang="ru-RU"/>
              <a:pPr>
                <a:defRPr/>
              </a:pPr>
              <a:t>17.09.2023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399F9B0-9F35-4507-BC6E-B28E00182A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1" r:id="rId2"/>
    <p:sldLayoutId id="2147483697" r:id="rId3"/>
    <p:sldLayoutId id="2147483692" r:id="rId4"/>
    <p:sldLayoutId id="2147483698" r:id="rId5"/>
    <p:sldLayoutId id="2147483693" r:id="rId6"/>
    <p:sldLayoutId id="2147483699" r:id="rId7"/>
    <p:sldLayoutId id="2147483700" r:id="rId8"/>
    <p:sldLayoutId id="2147483701" r:id="rId9"/>
    <p:sldLayoutId id="2147483694" r:id="rId10"/>
    <p:sldLayoutId id="214748369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5" Type="http://schemas.openxmlformats.org/officeDocument/2006/relationships/image" Target="../media/image3.pn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7.wav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8.wav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9.wav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0.wav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1.wav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2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3.wav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4.wav"/><Relationship Id="rId5" Type="http://schemas.openxmlformats.org/officeDocument/2006/relationships/image" Target="../media/image23.png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5.wav"/><Relationship Id="rId5" Type="http://schemas.openxmlformats.org/officeDocument/2006/relationships/image" Target="../media/image23.png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6.wav"/><Relationship Id="rId5" Type="http://schemas.openxmlformats.org/officeDocument/2006/relationships/image" Target="../media/image23.png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7.wav"/><Relationship Id="rId5" Type="http://schemas.openxmlformats.org/officeDocument/2006/relationships/image" Target="../media/image23.png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8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9.wav"/><Relationship Id="rId5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0.wav"/><Relationship Id="rId5" Type="http://schemas.openxmlformats.org/officeDocument/2006/relationships/image" Target="../media/image23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1.wav"/><Relationship Id="rId5" Type="http://schemas.openxmlformats.org/officeDocument/2006/relationships/image" Target="../media/image23.png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2.wav"/><Relationship Id="rId5" Type="http://schemas.openxmlformats.org/officeDocument/2006/relationships/image" Target="../media/image23.png"/><Relationship Id="rId4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3.wav"/><Relationship Id="rId5" Type="http://schemas.openxmlformats.org/officeDocument/2006/relationships/image" Target="../media/image23.png"/><Relationship Id="rId4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4.wav"/><Relationship Id="rId5" Type="http://schemas.openxmlformats.org/officeDocument/2006/relationships/image" Target="../media/image23.png"/><Relationship Id="rId4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5.wav"/><Relationship Id="rId6" Type="http://schemas.openxmlformats.org/officeDocument/2006/relationships/image" Target="../media/image23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6.wav"/><Relationship Id="rId6" Type="http://schemas.openxmlformats.org/officeDocument/2006/relationships/image" Target="../media/image23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7.wav"/><Relationship Id="rId6" Type="http://schemas.openxmlformats.org/officeDocument/2006/relationships/image" Target="../media/image23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8.wav"/><Relationship Id="rId6" Type="http://schemas.openxmlformats.org/officeDocument/2006/relationships/image" Target="../media/image2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9.wav"/><Relationship Id="rId5" Type="http://schemas.openxmlformats.org/officeDocument/2006/relationships/image" Target="../media/image23.png"/><Relationship Id="rId4" Type="http://schemas.openxmlformats.org/officeDocument/2006/relationships/image" Target="../media/image4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0.wav"/><Relationship Id="rId5" Type="http://schemas.openxmlformats.org/officeDocument/2006/relationships/image" Target="../media/image23.png"/><Relationship Id="rId4" Type="http://schemas.openxmlformats.org/officeDocument/2006/relationships/image" Target="../media/image4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1.wav"/><Relationship Id="rId6" Type="http://schemas.openxmlformats.org/officeDocument/2006/relationships/image" Target="../media/image23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2.wav"/><Relationship Id="rId6" Type="http://schemas.openxmlformats.org/officeDocument/2006/relationships/image" Target="../media/image23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3.wav"/><Relationship Id="rId6" Type="http://schemas.openxmlformats.org/officeDocument/2006/relationships/image" Target="../media/image23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4.wav"/><Relationship Id="rId4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5.wav"/><Relationship Id="rId5" Type="http://schemas.openxmlformats.org/officeDocument/2006/relationships/image" Target="../media/image23.png"/><Relationship Id="rId4" Type="http://schemas.openxmlformats.org/officeDocument/2006/relationships/image" Target="../media/image5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6.wav"/><Relationship Id="rId5" Type="http://schemas.openxmlformats.org/officeDocument/2006/relationships/image" Target="../media/image23.png"/><Relationship Id="rId4" Type="http://schemas.openxmlformats.org/officeDocument/2006/relationships/image" Target="../media/image5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7.wav"/><Relationship Id="rId5" Type="http://schemas.openxmlformats.org/officeDocument/2006/relationships/image" Target="../media/image23.png"/><Relationship Id="rId4" Type="http://schemas.openxmlformats.org/officeDocument/2006/relationships/image" Target="../media/image5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8.wav"/><Relationship Id="rId4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9.wav"/><Relationship Id="rId6" Type="http://schemas.openxmlformats.org/officeDocument/2006/relationships/image" Target="../media/image23.pn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0.wav"/><Relationship Id="rId4" Type="http://schemas.openxmlformats.org/officeDocument/2006/relationships/image" Target="../media/image2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1.wav"/><Relationship Id="rId6" Type="http://schemas.openxmlformats.org/officeDocument/2006/relationships/image" Target="../media/image23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2.wav"/><Relationship Id="rId6" Type="http://schemas.openxmlformats.org/officeDocument/2006/relationships/image" Target="../media/image23.pn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3.wav"/><Relationship Id="rId6" Type="http://schemas.openxmlformats.org/officeDocument/2006/relationships/image" Target="../media/image23.pn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4.wav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5.wav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6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50" y="1196752"/>
            <a:ext cx="7772400" cy="3744416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2">
                    <a:satMod val="130000"/>
                  </a:schemeClr>
                </a:solidFill>
              </a:rPr>
              <a:t>Организация хирургического лечения туберкулеза</a:t>
            </a:r>
            <a:br>
              <a:rPr lang="ru-RU" sz="2800" b="1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800" b="1" dirty="0" smtClean="0">
                <a:solidFill>
                  <a:schemeClr val="tx2">
                    <a:satMod val="130000"/>
                  </a:schemeClr>
                </a:solidFill>
              </a:rPr>
              <a:t>Часть 4</a:t>
            </a:r>
            <a:br>
              <a:rPr lang="ru-RU" sz="2800" b="1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800" b="1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4400" b="1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4400" b="1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4400" b="1" dirty="0" smtClean="0">
                <a:solidFill>
                  <a:schemeClr val="tx2">
                    <a:satMod val="130000"/>
                  </a:schemeClr>
                </a:solidFill>
              </a:rPr>
              <a:t>Методы хирургического лечения туберкулеза легких</a:t>
            </a:r>
            <a:endParaRPr lang="ru-RU" sz="4400" b="1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" name="~PP1258.WAV">
            <a:hlinkClick r:id="" action="ppaction://media"/>
          </p:cNvPr>
          <p:cNvPicPr>
            <a:picLocks noRot="1" noChangeAspect="1"/>
          </p:cNvPicPr>
          <p:nvPr>
            <a:wavAudioFile r:embed="rId1" name="~PP1258.WAV"/>
          </p:nvPr>
        </p:nvPicPr>
        <p:blipFill>
          <a:blip r:embed="rId4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16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75" y="2428875"/>
            <a:ext cx="7497763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чего же началась вся история медицины?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~PP1974.WAV">
            <a:hlinkClick r:id="" action="ppaction://media"/>
          </p:cNvPr>
          <p:cNvPicPr>
            <a:picLocks noRot="1" noChangeAspect="1"/>
          </p:cNvPicPr>
          <p:nvPr>
            <a:wavAudioFile r:embed="rId1" name="~PP1974.WAV"/>
          </p:nvPr>
        </p:nvPicPr>
        <p:blipFill>
          <a:blip r:embed="rId3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5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50" y="2714625"/>
            <a:ext cx="7497763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Торакальная хирургия</a:t>
            </a: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" name="~PP534.WAV">
            <a:hlinkClick r:id="" action="ppaction://media"/>
          </p:cNvPr>
          <p:cNvPicPr>
            <a:picLocks noRot="1" noChangeAspect="1"/>
          </p:cNvPicPr>
          <p:nvPr>
            <a:wavAudioFile r:embed="rId1" name="~PP534.WAV"/>
          </p:nvPr>
        </p:nvPicPr>
        <p:blipFill>
          <a:blip r:embed="rId3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4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Резекция ребра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6" name="Содержимое 5" descr="158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85720" y="1142984"/>
            <a:ext cx="3967503" cy="2624142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15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71934" y="2928934"/>
            <a:ext cx="4886328" cy="33004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~PP1661.WAV">
            <a:hlinkClick r:id="" action="ppaction://media"/>
          </p:cNvPr>
          <p:cNvPicPr>
            <a:picLocks noRot="1" noChangeAspect="1"/>
          </p:cNvPicPr>
          <p:nvPr>
            <a:wavAudioFile r:embed="rId1" name="~PP1661.WAV"/>
          </p:nvPr>
        </p:nvPicPr>
        <p:blipFill>
          <a:blip r:embed="rId6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0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Содержимое 3" descr="Durer_Adam_and_Eve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357438" y="285750"/>
            <a:ext cx="4714875" cy="6188075"/>
          </a:xfrm>
        </p:spPr>
      </p:pic>
      <p:pic>
        <p:nvPicPr>
          <p:cNvPr id="4" name="~PP3222.WAV">
            <a:hlinkClick r:id="" action="ppaction://media"/>
          </p:cNvPr>
          <p:cNvPicPr>
            <a:picLocks noRot="1" noChangeAspect="1"/>
          </p:cNvPicPr>
          <p:nvPr>
            <a:wavAudioFile r:embed="rId1" name="~PP3222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4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500" y="1571625"/>
            <a:ext cx="6929438" cy="28575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Почему мы применяем хирургические методы для лечения туберкулеза?</a:t>
            </a:r>
            <a:endParaRPr lang="ru-RU" sz="4400" b="1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~PP530.WAV">
            <a:hlinkClick r:id="" action="ppaction://media"/>
          </p:cNvPr>
          <p:cNvPicPr>
            <a:picLocks noRot="1" noChangeAspect="1"/>
          </p:cNvPicPr>
          <p:nvPr>
            <a:wavAudioFile r:embed="rId1" name="~PP530.WAV"/>
          </p:nvPr>
        </p:nvPicPr>
        <p:blipFill>
          <a:blip r:embed="rId3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2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6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Показания</a:t>
            </a:r>
            <a:r>
              <a:rPr lang="ru-RU" b="1" dirty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b="1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к хирургическому лечению туберкулеза легких</a:t>
            </a:r>
            <a:endParaRPr lang="ru-RU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88"/>
            <a:ext cx="8229600" cy="4054475"/>
          </a:xfrm>
        </p:spPr>
        <p:txBody>
          <a:bodyPr>
            <a:normAutofit fontScale="92500" lnSpcReduction="20000"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/>
              <a:t>недостаточная эффективность химиотерапии, особенно при множественной лекарственной устойчивости микобактерий туберкулёза;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необратимые </a:t>
            </a:r>
            <a:r>
              <a:rPr lang="ru-RU" dirty="0"/>
              <a:t>морфологические изменения в лёгких, бронхах, плевре, лимфатических узлах, вызванные туберкулёзным процессом;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осложнения </a:t>
            </a:r>
            <a:r>
              <a:rPr lang="ru-RU" dirty="0"/>
              <a:t>и последствия туберкулёза, которые угрожают жизни, имеют клинические проявления или могут привести к нежелательным последствиям.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4" name="~PP652.WAV">
            <a:hlinkClick r:id="" action="ppaction://media"/>
          </p:cNvPr>
          <p:cNvPicPr>
            <a:picLocks noRot="1" noChangeAspect="1"/>
          </p:cNvPicPr>
          <p:nvPr>
            <a:wavAudioFile r:embed="rId1" name="~PP652.WAV"/>
          </p:nvPr>
        </p:nvPicPr>
        <p:blipFill>
          <a:blip r:embed="rId3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26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операций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760" indent="-283464" fontAlgn="auto">
              <a:spcAft>
                <a:spcPts val="0"/>
              </a:spcAft>
              <a:buClrTx/>
              <a:buSzPct val="100000"/>
              <a:buFont typeface="Wingdings" pitchFamily="2" charset="2"/>
              <a:buChar char="Ø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Плановые операции (туберкулома, ФКТ, кавернозный туберкулез, рубцовый стеноз бронха и т.д.)</a:t>
            </a:r>
          </a:p>
          <a:p>
            <a:pPr marL="365760" indent="-283464" fontAlgn="auto">
              <a:spcAft>
                <a:spcPts val="0"/>
              </a:spcAft>
              <a:buClrTx/>
              <a:buSzPct val="100000"/>
              <a:buFont typeface="Wingdings" pitchFamily="2" charset="2"/>
              <a:buChar char="Ø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Срочные операции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прогрессирование туберкулёзного процесса на фоне интенсивной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химиотерапии,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повторные лёгочные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кровотечения)</a:t>
            </a:r>
          </a:p>
          <a:p>
            <a:pPr marL="365760" indent="-283464" fontAlgn="auto">
              <a:spcAft>
                <a:spcPts val="0"/>
              </a:spcAft>
              <a:buClrTx/>
              <a:buSzPct val="100000"/>
              <a:buFont typeface="Wingdings" pitchFamily="2" charset="2"/>
              <a:buChar char="Ø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экстренные операции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профузное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лёгочное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кровотечение,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напряжённый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пневмоторакс)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~PP1386.WAV">
            <a:hlinkClick r:id="" action="ppaction://media"/>
          </p:cNvPr>
          <p:cNvPicPr>
            <a:picLocks noRot="1" noChangeAspect="1"/>
          </p:cNvPicPr>
          <p:nvPr>
            <a:wavAudioFile r:embed="rId1" name="~PP1386.WAV"/>
          </p:nvPr>
        </p:nvPicPr>
        <p:blipFill>
          <a:blip r:embed="rId3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78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100" y="620688"/>
            <a:ext cx="7499350" cy="5627712"/>
          </a:xfrm>
        </p:spPr>
        <p:txBody>
          <a:bodyPr/>
          <a:lstStyle/>
          <a:p>
            <a:r>
              <a:rPr lang="ru-RU" sz="2800" dirty="0" smtClean="0"/>
              <a:t>Плановые операции на легких при туберкулезе обязательно производятся после предварительного консервативного лечения, когда активность туберкулезного процесса стихает и он четко отграничивается от окружающей здоровой легочной ткани. </a:t>
            </a:r>
          </a:p>
          <a:p>
            <a:r>
              <a:rPr lang="ru-RU" sz="2800" dirty="0" smtClean="0"/>
              <a:t>Это позволяет удалить минимально возможное количество легочной ткани, сохранив как можно больше здорового легкого и избежать осложнений в виде обострения туберкулезного процесса в послеоперационном периоде.</a:t>
            </a:r>
            <a:endParaRPr lang="ru-RU" sz="2800" dirty="0"/>
          </a:p>
        </p:txBody>
      </p:sp>
      <p:pic>
        <p:nvPicPr>
          <p:cNvPr id="4" name="~PP2775.WAV">
            <a:hlinkClick r:id="" action="ppaction://media"/>
          </p:cNvPr>
          <p:cNvPicPr>
            <a:picLocks noRot="1" noChangeAspect="1"/>
          </p:cNvPicPr>
          <p:nvPr>
            <a:wavAudioFile r:embed="rId1" name="~PP2775.WAV"/>
          </p:nvPr>
        </p:nvPicPr>
        <p:blipFill>
          <a:blip r:embed="rId3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39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3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Малые резекции лёгких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пределах 1-2 сегментов)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25" y="1928813"/>
            <a:ext cx="7686675" cy="3357562"/>
          </a:xfrm>
        </p:spPr>
        <p:txBody>
          <a:bodyPr>
            <a:normAutofit/>
          </a:bodyPr>
          <a:lstStyle/>
          <a:p>
            <a:pPr marL="365760" indent="-283464" fontAlgn="auto">
              <a:spcAft>
                <a:spcPts val="0"/>
              </a:spcAft>
              <a:buClrTx/>
              <a:buSzPct val="100000"/>
              <a:buFont typeface="Wingdings 2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Туберкулёз лёгких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малой распространённости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auto">
              <a:spcAft>
                <a:spcPts val="0"/>
              </a:spcAft>
              <a:buClrTx/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каверна </a:t>
            </a:r>
          </a:p>
          <a:p>
            <a:pPr marL="514350" indent="-514350" fontAlgn="auto">
              <a:spcAft>
                <a:spcPts val="0"/>
              </a:spcAft>
              <a:buClrTx/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конгломерат очагов </a:t>
            </a:r>
          </a:p>
          <a:p>
            <a:pPr marL="514350" indent="-514350" fontAlgn="auto">
              <a:spcAft>
                <a:spcPts val="0"/>
              </a:spcAft>
              <a:buClrTx/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туберкулома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5" name="~PP690.WAV">
            <a:hlinkClick r:id="" action="ppaction://media"/>
          </p:cNvPr>
          <p:cNvPicPr>
            <a:picLocks noRot="1" noChangeAspect="1"/>
          </p:cNvPicPr>
          <p:nvPr>
            <a:wavAudioFile r:embed="rId1" name="~PP690.WAV"/>
          </p:nvPr>
        </p:nvPicPr>
        <p:blipFill>
          <a:blip r:embed="rId4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10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7650" name="Содержимое 3" descr="IMAG0446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34784" t="37218" r="37325" b="20039"/>
          <a:stretch>
            <a:fillRect/>
          </a:stretch>
        </p:blipFill>
        <p:spPr>
          <a:xfrm>
            <a:off x="1928813" y="928688"/>
            <a:ext cx="4572000" cy="5276850"/>
          </a:xfrm>
        </p:spPr>
      </p:pic>
      <p:cxnSp>
        <p:nvCxnSpPr>
          <p:cNvPr id="5" name="Прямая со стрелкой 4"/>
          <p:cNvCxnSpPr/>
          <p:nvPr/>
        </p:nvCxnSpPr>
        <p:spPr>
          <a:xfrm>
            <a:off x="1835696" y="2060848"/>
            <a:ext cx="1440160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~PP919.WAV">
            <a:hlinkClick r:id="" action="ppaction://media"/>
          </p:cNvPr>
          <p:cNvPicPr>
            <a:picLocks noRot="1" noChangeAspect="1"/>
          </p:cNvPicPr>
          <p:nvPr>
            <a:wavAudioFile r:embed="rId1" name="~PP919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2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8674" name="Содержимое 4" descr="IMAG0467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78447" t="8929" r="259" b="55357"/>
          <a:stretch>
            <a:fillRect/>
          </a:stretch>
        </p:blipFill>
        <p:spPr>
          <a:xfrm>
            <a:off x="2357438" y="285750"/>
            <a:ext cx="4500562" cy="5684838"/>
          </a:xfrm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5796136" y="2852936"/>
            <a:ext cx="1440160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~PP2212.WAV">
            <a:hlinkClick r:id="" action="ppaction://media"/>
          </p:cNvPr>
          <p:cNvPicPr>
            <a:picLocks noRot="1" noChangeAspect="1"/>
          </p:cNvPicPr>
          <p:nvPr>
            <a:wavAudioFile r:embed="rId1" name="~PP2212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2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9698" name="Содержимое 3" descr="IMAG0426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57198" t="45734" r="8063" b="12599"/>
          <a:stretch>
            <a:fillRect/>
          </a:stretch>
        </p:blipFill>
        <p:spPr>
          <a:xfrm>
            <a:off x="1143000" y="357188"/>
            <a:ext cx="6786563" cy="6129337"/>
          </a:xfrm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6588224" y="1124744"/>
            <a:ext cx="1440160" cy="2880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~PP3502.WAV">
            <a:hlinkClick r:id="" action="ppaction://media"/>
          </p:cNvPr>
          <p:cNvPicPr>
            <a:picLocks noRot="1" noChangeAspect="1"/>
          </p:cNvPicPr>
          <p:nvPr>
            <a:wavAudioFile r:embed="rId1" name="~PP3502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3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0722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857375" y="76200"/>
            <a:ext cx="6572250" cy="6172200"/>
          </a:xfrm>
        </p:spPr>
      </p:pic>
      <p:pic>
        <p:nvPicPr>
          <p:cNvPr id="4" name="~PP497.WAV">
            <a:hlinkClick r:id="" action="ppaction://media"/>
          </p:cNvPr>
          <p:cNvPicPr>
            <a:picLocks noRot="1" noChangeAspect="1"/>
          </p:cNvPicPr>
          <p:nvPr>
            <a:wavAudioFile r:embed="rId1" name="~PP497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36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174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1747" name="Picture 2" descr="D:\легкие\2007_05_03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3" y="214313"/>
            <a:ext cx="8215312" cy="618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1912.WAV">
            <a:hlinkClick r:id="" action="ppaction://media"/>
          </p:cNvPr>
          <p:cNvPicPr>
            <a:picLocks noRot="1" noChangeAspect="1"/>
          </p:cNvPicPr>
          <p:nvPr>
            <a:wavAudioFile r:embed="rId1" name="~PP1912.WAV"/>
          </p:nvPr>
        </p:nvPicPr>
        <p:blipFill>
          <a:blip r:embed="rId4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5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277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2771" name="Picture 2" descr="D:\легкие\2009_03_02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285750"/>
            <a:ext cx="8215313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897.WAV">
            <a:hlinkClick r:id="" action="ppaction://media"/>
          </p:cNvPr>
          <p:cNvPicPr>
            <a:picLocks noRot="1" noChangeAspect="1"/>
          </p:cNvPicPr>
          <p:nvPr>
            <a:wavAudioFile r:embed="rId1" name="~PP897.WAV"/>
          </p:nvPr>
        </p:nvPicPr>
        <p:blipFill>
          <a:blip r:embed="rId4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74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379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14438" y="434975"/>
            <a:ext cx="7500937" cy="6065838"/>
          </a:xfrm>
        </p:spPr>
      </p:pic>
      <p:pic>
        <p:nvPicPr>
          <p:cNvPr id="4" name="~PP796.WAV">
            <a:hlinkClick r:id="" action="ppaction://media"/>
          </p:cNvPr>
          <p:cNvPicPr>
            <a:picLocks noRot="1" noChangeAspect="1"/>
          </p:cNvPicPr>
          <p:nvPr>
            <a:wavAudioFile r:embed="rId1" name="~PP796.WAV"/>
          </p:nvPr>
        </p:nvPicPr>
        <p:blipFill>
          <a:blip r:embed="rId4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9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4818" name="Содержимое 3" descr="IMAG034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7242" t="18948" r="17549" b="15575"/>
          <a:stretch>
            <a:fillRect/>
          </a:stretch>
        </p:blipFill>
        <p:spPr>
          <a:xfrm>
            <a:off x="2571750" y="452438"/>
            <a:ext cx="4357688" cy="5810250"/>
          </a:xfrm>
        </p:spPr>
      </p:pic>
      <p:pic>
        <p:nvPicPr>
          <p:cNvPr id="5" name="~PP2508.WAV">
            <a:hlinkClick r:id="" action="ppaction://media"/>
          </p:cNvPr>
          <p:cNvPicPr>
            <a:picLocks noRot="1" noChangeAspect="1"/>
          </p:cNvPicPr>
          <p:nvPr>
            <a:wavAudioFile r:embed="rId1" name="~PP2508.WAV"/>
          </p:nvPr>
        </p:nvPicPr>
        <p:blipFill>
          <a:blip r:embed="rId4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40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584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5843" name="Picture 2" descr="G:\торакопластика рентген\жаринов после.jpg"/>
          <p:cNvPicPr>
            <a:picLocks noChangeAspect="1" noChangeArrowheads="1"/>
          </p:cNvPicPr>
          <p:nvPr/>
        </p:nvPicPr>
        <p:blipFill>
          <a:blip r:embed="rId4" cstate="print"/>
          <a:srcRect l="7481" r="8340" b="10165"/>
          <a:stretch>
            <a:fillRect/>
          </a:stretch>
        </p:blipFill>
        <p:spPr bwMode="auto">
          <a:xfrm>
            <a:off x="1187450" y="0"/>
            <a:ext cx="7265988" cy="666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 стрелкой 5"/>
          <p:cNvCxnSpPr/>
          <p:nvPr/>
        </p:nvCxnSpPr>
        <p:spPr>
          <a:xfrm>
            <a:off x="395536" y="1700808"/>
            <a:ext cx="3168352" cy="432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~PP2334.WAV">
            <a:hlinkClick r:id="" action="ppaction://media"/>
          </p:cNvPr>
          <p:cNvPicPr>
            <a:picLocks noRot="1" noChangeAspect="1"/>
          </p:cNvPicPr>
          <p:nvPr>
            <a:wavAudioFile r:embed="rId1" name="~PP2334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24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Лобэктомия</a:t>
            </a:r>
            <a:r>
              <a:rPr lang="ru-RU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(удаление доли)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5053013"/>
          </a:xfrm>
        </p:spPr>
        <p:txBody>
          <a:bodyPr>
            <a:normAutofit fontScale="92500" lnSpcReduction="20000"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Кавернозный или фиброзно-кавернозный туберкулёз с очагами в одной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доле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Туберкулома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распадом и обсеменением в пределах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доли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Множественные туберкуломы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одной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доле 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Цирроз доли 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Казеозная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пневмония с поражением одной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доли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Рубцовый стеноз долевого бронха 2-3 степени, с поражением доли туберкулезным процессом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4" name="~PP4090.WAV">
            <a:hlinkClick r:id="" action="ppaction://media"/>
          </p:cNvPr>
          <p:cNvPicPr>
            <a:picLocks noRot="1" noChangeAspect="1"/>
          </p:cNvPicPr>
          <p:nvPr>
            <a:wavAudioFile r:embed="rId1" name="~PP4090.WAV"/>
          </p:nvPr>
        </p:nvPicPr>
        <p:blipFill>
          <a:blip r:embed="rId4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66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789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7891" name="Picture 2" descr="G:\торакопластика рентген\сутырин до.jpg"/>
          <p:cNvPicPr>
            <a:picLocks noChangeAspect="1" noChangeArrowheads="1"/>
          </p:cNvPicPr>
          <p:nvPr/>
        </p:nvPicPr>
        <p:blipFill>
          <a:blip r:embed="rId4" cstate="print"/>
          <a:srcRect l="22868" t="2376" r="22217" b="6007"/>
          <a:stretch>
            <a:fillRect/>
          </a:stretch>
        </p:blipFill>
        <p:spPr bwMode="auto">
          <a:xfrm>
            <a:off x="142875" y="0"/>
            <a:ext cx="4643438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3" descr="G:\торакопластика рентген\сутырин после.jpg"/>
          <p:cNvPicPr>
            <a:picLocks noChangeAspect="1" noChangeArrowheads="1"/>
          </p:cNvPicPr>
          <p:nvPr/>
        </p:nvPicPr>
        <p:blipFill>
          <a:blip r:embed="rId5" cstate="print"/>
          <a:srcRect l="15938" t="10571" r="14886" b="15485"/>
          <a:stretch>
            <a:fillRect/>
          </a:stretch>
        </p:blipFill>
        <p:spPr bwMode="auto">
          <a:xfrm>
            <a:off x="4483100" y="2571750"/>
            <a:ext cx="46609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 стрелкой 6"/>
          <p:cNvCxnSpPr/>
          <p:nvPr/>
        </p:nvCxnSpPr>
        <p:spPr>
          <a:xfrm>
            <a:off x="0" y="764704"/>
            <a:ext cx="1259632" cy="14401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5436096" y="2132856"/>
            <a:ext cx="360040" cy="136815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~PP2775.WAV">
            <a:hlinkClick r:id="" action="ppaction://media"/>
          </p:cNvPr>
          <p:cNvPicPr>
            <a:picLocks noRot="1" noChangeAspect="1"/>
          </p:cNvPicPr>
          <p:nvPr>
            <a:wavAudioFile r:embed="rId1" name="~PP2775.WAV"/>
          </p:nvPr>
        </p:nvPicPr>
        <p:blipFill>
          <a:blip r:embed="rId6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12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err="1" smtClean="0">
                <a:solidFill>
                  <a:schemeClr val="tx2">
                    <a:satMod val="130000"/>
                  </a:schemeClr>
                </a:solidFill>
              </a:rPr>
              <a:t>Пневмонэктомия</a:t>
            </a:r>
            <a:r>
              <a:rPr lang="ru-RU" sz="2800" b="1" dirty="0" smtClean="0">
                <a:solidFill>
                  <a:schemeClr val="tx2">
                    <a:satMod val="130000"/>
                  </a:schemeClr>
                </a:solidFill>
              </a:rPr>
              <a:t> (удаление легкого), </a:t>
            </a:r>
            <a:r>
              <a:rPr lang="ru-RU" sz="2800" b="1" dirty="0" err="1" smtClean="0">
                <a:solidFill>
                  <a:schemeClr val="tx2">
                    <a:satMod val="130000"/>
                  </a:schemeClr>
                </a:solidFill>
              </a:rPr>
              <a:t>плевропневмонэктомия</a:t>
            </a:r>
            <a:r>
              <a:rPr lang="ru-RU" sz="2800" b="1" dirty="0" smtClean="0">
                <a:solidFill>
                  <a:schemeClr val="tx2">
                    <a:satMod val="130000"/>
                  </a:schemeClr>
                </a:solidFill>
              </a:rPr>
              <a:t> (удаление легкого и плевры)</a:t>
            </a:r>
            <a:endParaRPr lang="ru-RU" sz="2800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/>
              <a:t>Фиброзно-кавернозный туберкулёз </a:t>
            </a:r>
            <a:r>
              <a:rPr lang="ru-RU" dirty="0" smtClean="0"/>
              <a:t>легкого с </a:t>
            </a:r>
            <a:r>
              <a:rPr lang="ru-RU" dirty="0"/>
              <a:t>диссеминацией. </a:t>
            </a:r>
            <a:endParaRPr lang="ru-RU" dirty="0" smtClean="0"/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Множественные </a:t>
            </a:r>
            <a:r>
              <a:rPr lang="ru-RU" dirty="0"/>
              <a:t>каверны в одном </a:t>
            </a:r>
            <a:r>
              <a:rPr lang="ru-RU" dirty="0" smtClean="0"/>
              <a:t>лёгком (разрушенное легкое). 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err="1" smtClean="0"/>
              <a:t>Посттуберкулёзный</a:t>
            </a:r>
            <a:r>
              <a:rPr lang="ru-RU" dirty="0" smtClean="0"/>
              <a:t> </a:t>
            </a:r>
            <a:r>
              <a:rPr lang="ru-RU" dirty="0"/>
              <a:t>стеноз главного бронха с поражением лёгкого — первичным или вторичным. </a:t>
            </a:r>
            <a:endParaRPr lang="ru-RU" dirty="0" smtClean="0"/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Казеозная </a:t>
            </a:r>
            <a:r>
              <a:rPr lang="ru-RU" dirty="0"/>
              <a:t>пневмония с поражением более одной доли. </a:t>
            </a:r>
            <a:endParaRPr lang="ru-RU" dirty="0" smtClean="0"/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Фиброзно-кавернозный </a:t>
            </a:r>
            <a:r>
              <a:rPr lang="ru-RU" dirty="0"/>
              <a:t>туберкулёз с хронической эмпиемой плевры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4" name="~PP2063.WAV">
            <a:hlinkClick r:id="" action="ppaction://media"/>
          </p:cNvPr>
          <p:cNvPicPr>
            <a:picLocks noRot="1" noChangeAspect="1"/>
          </p:cNvPicPr>
          <p:nvPr>
            <a:wavAudioFile r:embed="rId1" name="~PP2063.WAV"/>
          </p:nvPr>
        </p:nvPicPr>
        <p:blipFill>
          <a:blip r:embed="rId3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41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9938" name="Содержимое 3" descr="http://guzioptd/images/cnt/f_304.png"/>
          <p:cNvPicPr>
            <a:picLocks noGrp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71500" y="357188"/>
            <a:ext cx="8001000" cy="6072187"/>
          </a:xfrm>
        </p:spPr>
      </p:pic>
      <p:pic>
        <p:nvPicPr>
          <p:cNvPr id="4" name="~PP1835.WAV">
            <a:hlinkClick r:id="" action="ppaction://media"/>
          </p:cNvPr>
          <p:cNvPicPr>
            <a:picLocks noRot="1" noChangeAspect="1"/>
          </p:cNvPicPr>
          <p:nvPr>
            <a:wavAudioFile r:embed="rId1" name="~PP1835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9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40962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071688" y="403225"/>
            <a:ext cx="5643562" cy="6245225"/>
          </a:xfrm>
        </p:spPr>
      </p:pic>
      <p:pic>
        <p:nvPicPr>
          <p:cNvPr id="4" name="~PP512.WAV">
            <a:hlinkClick r:id="" action="ppaction://media"/>
          </p:cNvPr>
          <p:cNvPicPr>
            <a:picLocks noRot="1" noChangeAspect="1"/>
          </p:cNvPicPr>
          <p:nvPr>
            <a:wavAudioFile r:embed="rId1" name="~PP512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89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41986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285875" y="420688"/>
            <a:ext cx="7215188" cy="6343650"/>
          </a:xfrm>
        </p:spPr>
      </p:pic>
      <p:pic>
        <p:nvPicPr>
          <p:cNvPr id="4" name="~PP3677.WAV">
            <a:hlinkClick r:id="" action="ppaction://media"/>
          </p:cNvPr>
          <p:cNvPicPr>
            <a:picLocks noRot="1" noChangeAspect="1"/>
          </p:cNvPicPr>
          <p:nvPr>
            <a:wavAudioFile r:embed="rId1" name="~PP3677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2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43010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285875" y="415925"/>
            <a:ext cx="7072313" cy="6226175"/>
          </a:xfrm>
        </p:spPr>
      </p:pic>
      <p:pic>
        <p:nvPicPr>
          <p:cNvPr id="4" name="~PP3639.WAV">
            <a:hlinkClick r:id="" action="ppaction://media"/>
          </p:cNvPr>
          <p:cNvPicPr>
            <a:picLocks noRot="1" noChangeAspect="1"/>
          </p:cNvPicPr>
          <p:nvPr>
            <a:wavAudioFile r:embed="rId1" name="~PP3639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0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403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4035" name="Рисунок 5" descr="пульмонэктомия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25" y="142875"/>
            <a:ext cx="7143750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~PP2368.WAV">
            <a:hlinkClick r:id="" action="ppaction://media"/>
          </p:cNvPr>
          <p:cNvPicPr>
            <a:picLocks noRot="1" noChangeAspect="1"/>
          </p:cNvPicPr>
          <p:nvPr>
            <a:wavAudioFile r:embed="rId1" name="~PP2368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80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Торакопластика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Односторонний фиброзно-кавернозный туберкулёз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каверной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верхней доле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множественным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крупно-очаговым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обсеменением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обоих легких или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цирротическими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изменениями других отделов лёгких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Туберкулёзная эмпиема с бронхоплевральным свищом и поражением лёгкого при противопоказаниях 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плевропневмонэктомии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Туберкулёзная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эмпиема с бронхоплевральным свищом или без него после резекции лёгкого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6" name="~PP3452.WAV">
            <a:hlinkClick r:id="" action="ppaction://media"/>
          </p:cNvPr>
          <p:cNvPicPr>
            <a:picLocks noRot="1" noChangeAspect="1"/>
          </p:cNvPicPr>
          <p:nvPr>
            <a:wavAudioFile r:embed="rId1" name="~PP3452.WAV"/>
          </p:nvPr>
        </p:nvPicPr>
        <p:blipFill>
          <a:blip r:embed="rId3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79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46082" name="Содержимое 3" descr="т1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263650" y="1071563"/>
            <a:ext cx="7466013" cy="5286375"/>
          </a:xfrm>
        </p:spPr>
      </p:pic>
      <p:pic>
        <p:nvPicPr>
          <p:cNvPr id="5" name="~PP1318.WAV">
            <a:hlinkClick r:id="" action="ppaction://media"/>
          </p:cNvPr>
          <p:cNvPicPr>
            <a:picLocks noRot="1" noChangeAspect="1"/>
          </p:cNvPicPr>
          <p:nvPr>
            <a:wavAudioFile r:embed="rId1" name="~PP1318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4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47106" name="Содержимое 3" descr="т2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500188" y="-19050"/>
            <a:ext cx="6357937" cy="6673850"/>
          </a:xfrm>
        </p:spPr>
      </p:pic>
      <p:pic>
        <p:nvPicPr>
          <p:cNvPr id="4" name="~PP736.WAV">
            <a:hlinkClick r:id="" action="ppaction://media"/>
          </p:cNvPr>
          <p:cNvPicPr>
            <a:picLocks noRot="1" noChangeAspect="1"/>
          </p:cNvPicPr>
          <p:nvPr>
            <a:wavAudioFile r:embed="rId1" name="~PP736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3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48130" name="Содержимое 3" descr="т3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785938" y="238125"/>
            <a:ext cx="6000750" cy="6373813"/>
          </a:xfrm>
        </p:spPr>
      </p:pic>
      <p:pic>
        <p:nvPicPr>
          <p:cNvPr id="4" name="~PP1602.WAV">
            <a:hlinkClick r:id="" action="ppaction://media"/>
          </p:cNvPr>
          <p:cNvPicPr>
            <a:picLocks noRot="1" noChangeAspect="1"/>
          </p:cNvPicPr>
          <p:nvPr>
            <a:wavAudioFile r:embed="rId1" name="~PP1602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70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2" descr="E:\ИНститут  для студентов\ТП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714375"/>
            <a:ext cx="8455025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~PP3660.WAV">
            <a:hlinkClick r:id="" action="ppaction://media"/>
          </p:cNvPr>
          <p:cNvPicPr>
            <a:picLocks noRot="1" noChangeAspect="1"/>
          </p:cNvPicPr>
          <p:nvPr>
            <a:wavAudioFile r:embed="rId1" name="~PP3660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0178" name="Picture 2" descr="E:\ИНститут  для студентов\ЭПТП.jpg"/>
          <p:cNvPicPr>
            <a:picLocks noChangeAspect="1" noChangeArrowheads="1"/>
          </p:cNvPicPr>
          <p:nvPr/>
        </p:nvPicPr>
        <p:blipFill>
          <a:blip r:embed="rId4" cstate="print"/>
          <a:srcRect r="-261" b="30380"/>
          <a:stretch>
            <a:fillRect/>
          </a:stretch>
        </p:blipFill>
        <p:spPr bwMode="auto">
          <a:xfrm>
            <a:off x="500063" y="857250"/>
            <a:ext cx="8429625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954.WAV">
            <a:hlinkClick r:id="" action="ppaction://media"/>
          </p:cNvPr>
          <p:cNvPicPr>
            <a:picLocks noRot="1" noChangeAspect="1"/>
          </p:cNvPicPr>
          <p:nvPr>
            <a:wavAudioFile r:embed="rId1" name="~PP954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99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51202" name="Содержимое 3" descr="IMAG0229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15057" t="3093" r="21970" b="20619"/>
          <a:stretch>
            <a:fillRect/>
          </a:stretch>
        </p:blipFill>
        <p:spPr>
          <a:xfrm>
            <a:off x="2500313" y="285750"/>
            <a:ext cx="3929062" cy="6321425"/>
          </a:xfrm>
        </p:spPr>
      </p:pic>
      <p:pic>
        <p:nvPicPr>
          <p:cNvPr id="4" name="~PP994.WAV">
            <a:hlinkClick r:id="" action="ppaction://media"/>
          </p:cNvPr>
          <p:cNvPicPr>
            <a:picLocks noRot="1" noChangeAspect="1"/>
          </p:cNvPicPr>
          <p:nvPr>
            <a:wavAudioFile r:embed="rId1" name="~PP994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1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Содержимое 5" descr="IMAG0233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20871" t="6927" r="41301" b="18591"/>
          <a:stretch>
            <a:fillRect/>
          </a:stretch>
        </p:blipFill>
        <p:spPr>
          <a:xfrm>
            <a:off x="357188" y="642938"/>
            <a:ext cx="3698875" cy="5483225"/>
          </a:xfrm>
        </p:spPr>
      </p:pic>
      <p:pic>
        <p:nvPicPr>
          <p:cNvPr id="52226" name="Рисунок 6" descr="IMAG0235.jpg"/>
          <p:cNvPicPr>
            <a:picLocks noChangeAspect="1"/>
          </p:cNvPicPr>
          <p:nvPr/>
        </p:nvPicPr>
        <p:blipFill>
          <a:blip r:embed="rId5" cstate="print"/>
          <a:srcRect l="23328" t="11458" r="35301" b="16666"/>
          <a:stretch>
            <a:fillRect/>
          </a:stretch>
        </p:blipFill>
        <p:spPr bwMode="auto">
          <a:xfrm>
            <a:off x="4500563" y="642938"/>
            <a:ext cx="4203700" cy="55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1208.WAV">
            <a:hlinkClick r:id="" action="ppaction://media"/>
          </p:cNvPr>
          <p:cNvPicPr>
            <a:picLocks noRot="1" noChangeAspect="1"/>
          </p:cNvPicPr>
          <p:nvPr>
            <a:wavAudioFile r:embed="rId1" name="~PP1208.WAV"/>
          </p:nvPr>
        </p:nvPicPr>
        <p:blipFill>
          <a:blip r:embed="rId6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2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53250" name="Содержимое 3" descr="IMAG0241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25775" r="24915" b="19643"/>
          <a:stretch>
            <a:fillRect/>
          </a:stretch>
        </p:blipFill>
        <p:spPr>
          <a:xfrm>
            <a:off x="214313" y="500063"/>
            <a:ext cx="4191000" cy="5143500"/>
          </a:xfrm>
        </p:spPr>
      </p:pic>
      <p:pic>
        <p:nvPicPr>
          <p:cNvPr id="53251" name="Рисунок 4" descr="IMAG0243.jpg"/>
          <p:cNvPicPr>
            <a:picLocks noChangeAspect="1"/>
          </p:cNvPicPr>
          <p:nvPr/>
        </p:nvPicPr>
        <p:blipFill>
          <a:blip r:embed="rId5" cstate="print"/>
          <a:srcRect l="26260" t="2083" r="30594" b="31250"/>
          <a:stretch>
            <a:fillRect/>
          </a:stretch>
        </p:blipFill>
        <p:spPr bwMode="auto">
          <a:xfrm>
            <a:off x="4500563" y="500063"/>
            <a:ext cx="4481512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1563.WAV">
            <a:hlinkClick r:id="" action="ppaction://media"/>
          </p:cNvPr>
          <p:cNvPicPr>
            <a:picLocks noRot="1" noChangeAspect="1"/>
          </p:cNvPicPr>
          <p:nvPr>
            <a:wavAudioFile r:embed="rId1" name="~PP1563.WAV"/>
          </p:nvPr>
        </p:nvPicPr>
        <p:blipFill>
          <a:blip r:embed="rId6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3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Содержимое 3" descr="IMAG0248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19095" r="21510" b="10715"/>
          <a:stretch>
            <a:fillRect/>
          </a:stretch>
        </p:blipFill>
        <p:spPr>
          <a:xfrm>
            <a:off x="214313" y="714375"/>
            <a:ext cx="4354512" cy="4929188"/>
          </a:xfrm>
        </p:spPr>
      </p:pic>
      <p:pic>
        <p:nvPicPr>
          <p:cNvPr id="54274" name="Рисунок 4" descr="IMAG0250.jpg"/>
          <p:cNvPicPr>
            <a:picLocks noChangeAspect="1"/>
          </p:cNvPicPr>
          <p:nvPr/>
        </p:nvPicPr>
        <p:blipFill>
          <a:blip r:embed="rId5" cstate="print"/>
          <a:srcRect l="14037" t="17708" r="1588" b="4166"/>
          <a:stretch>
            <a:fillRect/>
          </a:stretch>
        </p:blipFill>
        <p:spPr bwMode="auto">
          <a:xfrm>
            <a:off x="4643438" y="500063"/>
            <a:ext cx="4357687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1072.WAV">
            <a:hlinkClick r:id="" action="ppaction://media"/>
          </p:cNvPr>
          <p:cNvPicPr>
            <a:picLocks noRot="1" noChangeAspect="1"/>
          </p:cNvPicPr>
          <p:nvPr>
            <a:wavAudioFile r:embed="rId1" name="~PP1072.WAV"/>
          </p:nvPr>
        </p:nvPicPr>
        <p:blipFill>
          <a:blip r:embed="rId6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5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Содержимое 3" descr="IMAG0252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20172" t="4465" r="28278" b="10715"/>
          <a:stretch>
            <a:fillRect/>
          </a:stretch>
        </p:blipFill>
        <p:spPr>
          <a:xfrm>
            <a:off x="285750" y="428625"/>
            <a:ext cx="4151313" cy="5143500"/>
          </a:xfrm>
        </p:spPr>
      </p:pic>
      <p:pic>
        <p:nvPicPr>
          <p:cNvPr id="55298" name="Рисунок 4" descr="IMAG0255.jpg"/>
          <p:cNvPicPr>
            <a:picLocks noChangeAspect="1"/>
          </p:cNvPicPr>
          <p:nvPr/>
        </p:nvPicPr>
        <p:blipFill>
          <a:blip r:embed="rId5" cstate="print"/>
          <a:srcRect l="31174" t="7291" r="24896" b="16666"/>
          <a:stretch>
            <a:fillRect/>
          </a:stretch>
        </p:blipFill>
        <p:spPr bwMode="auto">
          <a:xfrm>
            <a:off x="4857750" y="357188"/>
            <a:ext cx="4000500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1519.WAV">
            <a:hlinkClick r:id="" action="ppaction://media"/>
          </p:cNvPr>
          <p:cNvPicPr>
            <a:picLocks noRot="1" noChangeAspect="1"/>
          </p:cNvPicPr>
          <p:nvPr>
            <a:wavAudioFile r:embed="rId1" name="~PP1519.WAV"/>
          </p:nvPr>
        </p:nvPicPr>
        <p:blipFill>
          <a:blip r:embed="rId6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5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56322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014538" y="214313"/>
            <a:ext cx="5486400" cy="6289675"/>
          </a:xfrm>
        </p:spPr>
      </p:pic>
      <p:pic>
        <p:nvPicPr>
          <p:cNvPr id="4" name="~PP2438.WAV">
            <a:hlinkClick r:id="" action="ppaction://media"/>
          </p:cNvPr>
          <p:cNvPicPr>
            <a:picLocks noRot="1" noChangeAspect="1"/>
          </p:cNvPicPr>
          <p:nvPr>
            <a:wavAudioFile r:embed="rId1" name="~PP2438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8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57346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214563" y="128588"/>
            <a:ext cx="5146675" cy="6443662"/>
          </a:xfrm>
        </p:spPr>
      </p:pic>
      <p:pic>
        <p:nvPicPr>
          <p:cNvPr id="4" name="~PP1295.WAV">
            <a:hlinkClick r:id="" action="ppaction://media"/>
          </p:cNvPr>
          <p:cNvPicPr>
            <a:picLocks noRot="1" noChangeAspect="1"/>
          </p:cNvPicPr>
          <p:nvPr>
            <a:wavAudioFile r:embed="rId1" name="~PP1295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7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Содержимое 3" descr="IMAG0432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22414" t="2975" r="5864" b="24107"/>
          <a:stretch>
            <a:fillRect/>
          </a:stretch>
        </p:blipFill>
        <p:spPr>
          <a:xfrm>
            <a:off x="0" y="0"/>
            <a:ext cx="4572000" cy="5286375"/>
          </a:xfrm>
        </p:spPr>
      </p:pic>
      <p:pic>
        <p:nvPicPr>
          <p:cNvPr id="58370" name="Рисунок 4" descr="IMAG0434.jpg"/>
          <p:cNvPicPr>
            <a:picLocks noChangeAspect="1"/>
          </p:cNvPicPr>
          <p:nvPr/>
        </p:nvPicPr>
        <p:blipFill>
          <a:blip r:embed="rId5" cstate="print"/>
          <a:srcRect l="17258" t="5208" r="2727" b="6248"/>
          <a:stretch>
            <a:fillRect/>
          </a:stretch>
        </p:blipFill>
        <p:spPr bwMode="auto">
          <a:xfrm>
            <a:off x="4514850" y="1500188"/>
            <a:ext cx="4629150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 стрелкой 4"/>
          <p:cNvCxnSpPr/>
          <p:nvPr/>
        </p:nvCxnSpPr>
        <p:spPr>
          <a:xfrm>
            <a:off x="0" y="1124744"/>
            <a:ext cx="68356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3059832" y="4437112"/>
            <a:ext cx="216024" cy="136815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932040" y="1268760"/>
            <a:ext cx="216024" cy="72008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6948264" y="2564904"/>
            <a:ext cx="576064" cy="43204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7092280" y="4725144"/>
            <a:ext cx="72008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2339752" y="1124744"/>
            <a:ext cx="504056" cy="7200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~PP1710.WAV">
            <a:hlinkClick r:id="" action="ppaction://media"/>
          </p:cNvPr>
          <p:cNvPicPr>
            <a:picLocks noRot="1" noChangeAspect="1"/>
          </p:cNvPicPr>
          <p:nvPr>
            <a:wavAudioFile r:embed="rId1" name="~PP1710.WAV"/>
          </p:nvPr>
        </p:nvPicPr>
        <p:blipFill>
          <a:blip r:embed="rId6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5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59394" name="Содержимое 3" descr="IMAG0430.jpg"/>
          <p:cNvPicPr>
            <a:picLocks noGrp="1" noChangeAspect="1"/>
          </p:cNvPicPr>
          <p:nvPr>
            <p:ph idx="1"/>
          </p:nvPr>
        </p:nvPicPr>
        <p:blipFill>
          <a:blip r:embed="rId4" cstate="print">
            <a:grayscl/>
          </a:blip>
          <a:srcRect l="17931" t="4465" r="19312" b="9225"/>
          <a:stretch>
            <a:fillRect/>
          </a:stretch>
        </p:blipFill>
        <p:spPr>
          <a:xfrm>
            <a:off x="4729163" y="928688"/>
            <a:ext cx="4414837" cy="4572000"/>
          </a:xfrm>
        </p:spPr>
      </p:pic>
      <p:pic>
        <p:nvPicPr>
          <p:cNvPr id="59395" name="Рисунок 4" descr="IMAG0431.jpg"/>
          <p:cNvPicPr>
            <a:picLocks noChangeAspect="1"/>
          </p:cNvPicPr>
          <p:nvPr/>
        </p:nvPicPr>
        <p:blipFill>
          <a:blip r:embed="rId5" cstate="print">
            <a:grayscl/>
          </a:blip>
          <a:srcRect l="15689" t="3125" r="24690" b="14583"/>
          <a:stretch>
            <a:fillRect/>
          </a:stretch>
        </p:blipFill>
        <p:spPr bwMode="auto">
          <a:xfrm>
            <a:off x="214313" y="928688"/>
            <a:ext cx="442912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 стрелкой 5"/>
          <p:cNvCxnSpPr/>
          <p:nvPr/>
        </p:nvCxnSpPr>
        <p:spPr>
          <a:xfrm>
            <a:off x="4932040" y="2060848"/>
            <a:ext cx="720080" cy="36004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~PP3530.WAV">
            <a:hlinkClick r:id="" action="ppaction://media"/>
          </p:cNvPr>
          <p:cNvPicPr>
            <a:picLocks noRot="1" noChangeAspect="1"/>
          </p:cNvPicPr>
          <p:nvPr>
            <a:wavAudioFile r:embed="rId1" name="~PP3530.WAV"/>
          </p:nvPr>
        </p:nvPicPr>
        <p:blipFill>
          <a:blip r:embed="rId6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80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Рисунок 4" descr="IMAG0454.jpg"/>
          <p:cNvPicPr>
            <a:picLocks noChangeAspect="1"/>
          </p:cNvPicPr>
          <p:nvPr/>
        </p:nvPicPr>
        <p:blipFill>
          <a:blip r:embed="rId4" cstate="print"/>
          <a:srcRect l="25887" t="17708" r="11356" b="9373"/>
          <a:stretch>
            <a:fillRect/>
          </a:stretch>
        </p:blipFill>
        <p:spPr bwMode="auto">
          <a:xfrm>
            <a:off x="3643313" y="2044700"/>
            <a:ext cx="5500687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60419" name="Содержимое 3" descr="IMAG0453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rcRect l="4483" t="2975" r="29398" b="31548"/>
          <a:stretch>
            <a:fillRect/>
          </a:stretch>
        </p:blipFill>
        <p:spPr>
          <a:xfrm>
            <a:off x="642938" y="0"/>
            <a:ext cx="5715000" cy="4262438"/>
          </a:xfrm>
        </p:spPr>
      </p:pic>
      <p:cxnSp>
        <p:nvCxnSpPr>
          <p:cNvPr id="6" name="Прямая со стрелкой 5"/>
          <p:cNvCxnSpPr/>
          <p:nvPr/>
        </p:nvCxnSpPr>
        <p:spPr>
          <a:xfrm>
            <a:off x="6948264" y="4509120"/>
            <a:ext cx="432048" cy="21602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827584" y="980728"/>
            <a:ext cx="720080" cy="14401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~PP378.WAV">
            <a:hlinkClick r:id="" action="ppaction://media"/>
          </p:cNvPr>
          <p:cNvPicPr>
            <a:picLocks noRot="1" noChangeAspect="1"/>
          </p:cNvPicPr>
          <p:nvPr>
            <a:wavAudioFile r:embed="rId1" name="~PP378.WAV"/>
          </p:nvPr>
        </p:nvPicPr>
        <p:blipFill>
          <a:blip r:embed="rId6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71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satMod val="130000"/>
                  </a:schemeClr>
                </a:solidFill>
              </a:rPr>
              <a:t>Плеврэктомия, </a:t>
            </a: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декортикация</a:t>
            </a:r>
            <a:endParaRPr lang="ru-RU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6246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Панцирный плеврит </a:t>
            </a:r>
          </a:p>
          <a:p>
            <a:r>
              <a:rPr lang="ru-RU" smtClean="0"/>
              <a:t>Хроническая эмпиема без распространённого туберкулёзного поражения лёгкого</a:t>
            </a:r>
          </a:p>
          <a:p>
            <a:endParaRPr lang="ru-RU" smtClean="0"/>
          </a:p>
        </p:txBody>
      </p:sp>
      <p:pic>
        <p:nvPicPr>
          <p:cNvPr id="5" name="~PP2159.WAV">
            <a:hlinkClick r:id="" action="ppaction://media"/>
          </p:cNvPr>
          <p:cNvPicPr>
            <a:picLocks noRot="1" noChangeAspect="1"/>
          </p:cNvPicPr>
          <p:nvPr>
            <a:wavAudioFile r:embed="rId1" name="~PP2159.WAV"/>
          </p:nvPr>
        </p:nvPicPr>
        <p:blipFill>
          <a:blip r:embed="rId4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11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6349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3491" name="Picture 2" descr="E:\ИНститут  для студентов\плеври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" y="620713"/>
            <a:ext cx="7697787" cy="523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574.WAV">
            <a:hlinkClick r:id="" action="ppaction://media"/>
          </p:cNvPr>
          <p:cNvPicPr>
            <a:picLocks noRot="1" noChangeAspect="1"/>
          </p:cNvPicPr>
          <p:nvPr>
            <a:wavAudioFile r:embed="rId1" name="~PP574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1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64514" name="Содержимое 3" descr="8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643063" y="319088"/>
            <a:ext cx="6357937" cy="6335712"/>
          </a:xfrm>
        </p:spPr>
      </p:pic>
      <p:pic>
        <p:nvPicPr>
          <p:cNvPr id="4" name="~PP1545.WAV">
            <a:hlinkClick r:id="" action="ppaction://media"/>
          </p:cNvPr>
          <p:cNvPicPr>
            <a:picLocks noRot="1" noChangeAspect="1"/>
          </p:cNvPicPr>
          <p:nvPr>
            <a:wavAudioFile r:embed="rId1" name="~PP1545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53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65538" name="Содержимое 3" descr="9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857375" y="257175"/>
            <a:ext cx="5786438" cy="6245225"/>
          </a:xfrm>
        </p:spPr>
      </p:pic>
      <p:pic>
        <p:nvPicPr>
          <p:cNvPr id="4" name="~PP3036.WAV">
            <a:hlinkClick r:id="" action="ppaction://media"/>
          </p:cNvPr>
          <p:cNvPicPr>
            <a:picLocks noRot="1" noChangeAspect="1"/>
          </p:cNvPicPr>
          <p:nvPr>
            <a:wavAudioFile r:embed="rId1" name="~PP3036.WAV"/>
          </p:nvPr>
        </p:nvPicPr>
        <p:blipFill>
          <a:blip r:embed="rId5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77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Торакоскопия</a:t>
            </a: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665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Плеврит неясной этиологии</a:t>
            </a:r>
          </a:p>
          <a:p>
            <a:r>
              <a:rPr lang="ru-RU" smtClean="0"/>
              <a:t>Диссеминированный процесс в легких неясной этиологии</a:t>
            </a:r>
          </a:p>
          <a:p>
            <a:r>
              <a:rPr lang="ru-RU" smtClean="0"/>
              <a:t>Пневмоторакс</a:t>
            </a:r>
          </a:p>
          <a:p>
            <a:r>
              <a:rPr lang="ru-RU" smtClean="0"/>
              <a:t>Эмпиема плевры</a:t>
            </a:r>
          </a:p>
        </p:txBody>
      </p:sp>
      <p:pic>
        <p:nvPicPr>
          <p:cNvPr id="6" name="~PP1468.WAV">
            <a:hlinkClick r:id="" action="ppaction://media"/>
          </p:cNvPr>
          <p:cNvPicPr>
            <a:picLocks noRot="1" noChangeAspect="1"/>
          </p:cNvPicPr>
          <p:nvPr>
            <a:wavAudioFile r:embed="rId1" name="~PP1468.WAV"/>
          </p:nvPr>
        </p:nvPicPr>
        <p:blipFill>
          <a:blip r:embed="rId4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8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6758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7587" name="Picture 2" descr="E:\ИНститут  для студентов\ТС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24388" y="2714625"/>
            <a:ext cx="4519612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3" descr="E:\ИНститут  для студентов\ТС 1.jpg"/>
          <p:cNvPicPr>
            <a:picLocks noChangeAspect="1" noChangeArrowheads="1"/>
          </p:cNvPicPr>
          <p:nvPr/>
        </p:nvPicPr>
        <p:blipFill>
          <a:blip r:embed="rId5" cstate="print"/>
          <a:srcRect l="3125" r="4688" b="2083"/>
          <a:stretch>
            <a:fillRect/>
          </a:stretch>
        </p:blipFill>
        <p:spPr bwMode="auto">
          <a:xfrm>
            <a:off x="0" y="0"/>
            <a:ext cx="44291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~PP17.WAV">
            <a:hlinkClick r:id="" action="ppaction://media"/>
          </p:cNvPr>
          <p:cNvPicPr>
            <a:picLocks noRot="1" noChangeAspect="1"/>
          </p:cNvPicPr>
          <p:nvPr>
            <a:wavAudioFile r:embed="rId1" name="~PP17.WAV"/>
          </p:nvPr>
        </p:nvPicPr>
        <p:blipFill>
          <a:blip r:embed="rId6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9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541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Осложнения туберкулёза легких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0" name="Содержимое 2"/>
          <p:cNvSpPr>
            <a:spLocks noGrp="1"/>
          </p:cNvSpPr>
          <p:nvPr>
            <p:ph idx="1"/>
          </p:nvPr>
        </p:nvSpPr>
        <p:spPr>
          <a:xfrm>
            <a:off x="1435100" y="2071688"/>
            <a:ext cx="7499350" cy="4176712"/>
          </a:xfrm>
        </p:spPr>
        <p:txBody>
          <a:bodyPr/>
          <a:lstStyle/>
          <a:p>
            <a:pPr marL="595313" indent="-514350">
              <a:buClrTx/>
              <a:buSzPct val="100000"/>
              <a:buFont typeface="Gill Sans MT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Пневмоторакс</a:t>
            </a:r>
          </a:p>
          <a:p>
            <a:pPr marL="595313" indent="-514350">
              <a:buClrTx/>
              <a:buSzPct val="100000"/>
              <a:buFont typeface="Gill Sans MT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Гидропневмоторакс</a:t>
            </a:r>
          </a:p>
          <a:p>
            <a:pPr marL="595313" indent="-514350">
              <a:buClrTx/>
              <a:buSzPct val="100000"/>
              <a:buFont typeface="Gill Sans MT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Эмпиема</a:t>
            </a:r>
          </a:p>
          <a:p>
            <a:pPr marL="595313" indent="-514350">
              <a:buClrTx/>
              <a:buSzPct val="100000"/>
              <a:buFont typeface="Gill Sans MT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Подкожная эмфизема и эмфизема средостения</a:t>
            </a:r>
          </a:p>
        </p:txBody>
      </p:sp>
      <p:pic>
        <p:nvPicPr>
          <p:cNvPr id="4" name="~PP695.WAV">
            <a:hlinkClick r:id="" action="ppaction://media"/>
          </p:cNvPr>
          <p:cNvPicPr>
            <a:picLocks noRot="1" noChangeAspect="1"/>
          </p:cNvPicPr>
          <p:nvPr>
            <a:wavAudioFile r:embed="rId1" name="~PP695.WAV"/>
          </p:nvPr>
        </p:nvPicPr>
        <p:blipFill>
          <a:blip r:embed="rId4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8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Содержимое 3" descr="IMAG0360.jpg"/>
          <p:cNvPicPr>
            <a:picLocks noGrp="1" noChangeAspect="1"/>
          </p:cNvPicPr>
          <p:nvPr>
            <p:ph idx="1"/>
          </p:nvPr>
        </p:nvPicPr>
        <p:blipFill>
          <a:blip r:embed="rId4" cstate="print">
            <a:grayscl/>
          </a:blip>
          <a:srcRect l="8965" t="7043" r="17027"/>
          <a:stretch>
            <a:fillRect/>
          </a:stretch>
        </p:blipFill>
        <p:spPr>
          <a:xfrm>
            <a:off x="4425950" y="2395538"/>
            <a:ext cx="4718050" cy="4462462"/>
          </a:xfrm>
        </p:spPr>
      </p:pic>
      <p:pic>
        <p:nvPicPr>
          <p:cNvPr id="69634" name="Рисунок 4" descr="IMAG0363.jpg"/>
          <p:cNvPicPr>
            <a:picLocks noChangeAspect="1"/>
          </p:cNvPicPr>
          <p:nvPr/>
        </p:nvPicPr>
        <p:blipFill>
          <a:blip r:embed="rId5" cstate="print">
            <a:grayscl/>
          </a:blip>
          <a:srcRect l="23250" t="9271" r="25760" b="30312"/>
          <a:stretch>
            <a:fillRect/>
          </a:stretch>
        </p:blipFill>
        <p:spPr bwMode="auto">
          <a:xfrm>
            <a:off x="0" y="0"/>
            <a:ext cx="44831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12.WAV">
            <a:hlinkClick r:id="" action="ppaction://media"/>
          </p:cNvPr>
          <p:cNvPicPr>
            <a:picLocks noRot="1" noChangeAspect="1"/>
          </p:cNvPicPr>
          <p:nvPr>
            <a:wavAudioFile r:embed="rId1" name="~PP12.WAV"/>
          </p:nvPr>
        </p:nvPicPr>
        <p:blipFill>
          <a:blip r:embed="rId6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6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70658" name="Содержимое 3" descr="IMAG0385.jpg"/>
          <p:cNvPicPr>
            <a:picLocks noGrp="1" noChangeAspect="1"/>
          </p:cNvPicPr>
          <p:nvPr>
            <p:ph idx="1"/>
          </p:nvPr>
        </p:nvPicPr>
        <p:blipFill>
          <a:blip r:embed="rId4" cstate="print">
            <a:grayscl/>
          </a:blip>
          <a:srcRect l="14569" r="17072" b="7738"/>
          <a:stretch>
            <a:fillRect/>
          </a:stretch>
        </p:blipFill>
        <p:spPr>
          <a:xfrm>
            <a:off x="4786313" y="1357313"/>
            <a:ext cx="4357687" cy="4429125"/>
          </a:xfrm>
        </p:spPr>
      </p:pic>
      <p:pic>
        <p:nvPicPr>
          <p:cNvPr id="70659" name="Рисунок 4" descr="IMAG0386.jpg"/>
          <p:cNvPicPr>
            <a:picLocks noChangeAspect="1"/>
          </p:cNvPicPr>
          <p:nvPr/>
        </p:nvPicPr>
        <p:blipFill>
          <a:blip r:embed="rId5" cstate="print">
            <a:grayscl/>
          </a:blip>
          <a:srcRect l="24818" t="7187" r="21053" b="7394"/>
          <a:stretch>
            <a:fillRect/>
          </a:stretch>
        </p:blipFill>
        <p:spPr bwMode="auto">
          <a:xfrm>
            <a:off x="0" y="500063"/>
            <a:ext cx="4748213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1974.WAV">
            <a:hlinkClick r:id="" action="ppaction://media"/>
          </p:cNvPr>
          <p:cNvPicPr>
            <a:picLocks noRot="1" noChangeAspect="1"/>
          </p:cNvPicPr>
          <p:nvPr>
            <a:wavAudioFile r:embed="rId1" name="~PP1974.WAV"/>
          </p:nvPr>
        </p:nvPicPr>
        <p:blipFill>
          <a:blip r:embed="rId6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40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72706" name="Содержимое 4" descr="IMAG0355.jpg"/>
          <p:cNvPicPr>
            <a:picLocks noGrp="1" noChangeAspect="1"/>
          </p:cNvPicPr>
          <p:nvPr>
            <p:ph idx="1"/>
          </p:nvPr>
        </p:nvPicPr>
        <p:blipFill>
          <a:blip r:embed="rId4" cstate="print">
            <a:grayscl/>
          </a:blip>
          <a:srcRect l="23534" t="7442" r="17027" b="3273"/>
          <a:stretch>
            <a:fillRect/>
          </a:stretch>
        </p:blipFill>
        <p:spPr>
          <a:xfrm>
            <a:off x="4533900" y="1643063"/>
            <a:ext cx="4610100" cy="5214937"/>
          </a:xfrm>
        </p:spPr>
      </p:pic>
      <p:pic>
        <p:nvPicPr>
          <p:cNvPr id="72707" name="Рисунок 5" descr="IMAG0416.jpg"/>
          <p:cNvPicPr>
            <a:picLocks noChangeAspect="1"/>
          </p:cNvPicPr>
          <p:nvPr/>
        </p:nvPicPr>
        <p:blipFill>
          <a:blip r:embed="rId5" cstate="print">
            <a:grayscl/>
          </a:blip>
          <a:srcRect l="13837" t="7187" r="19482" b="2187"/>
          <a:stretch>
            <a:fillRect/>
          </a:stretch>
        </p:blipFill>
        <p:spPr bwMode="auto">
          <a:xfrm>
            <a:off x="0" y="0"/>
            <a:ext cx="44672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3814.WAV">
            <a:hlinkClick r:id="" action="ppaction://media"/>
          </p:cNvPr>
          <p:cNvPicPr>
            <a:picLocks noRot="1" noChangeAspect="1"/>
          </p:cNvPicPr>
          <p:nvPr>
            <a:wavAudioFile r:embed="rId1" name="~PP3814.WAV"/>
          </p:nvPr>
        </p:nvPicPr>
        <p:blipFill>
          <a:blip r:embed="rId6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8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Редкие виды операций</a:t>
            </a:r>
            <a:endParaRPr lang="ru-RU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7577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Торакомиопластика </a:t>
            </a:r>
          </a:p>
          <a:p>
            <a:r>
              <a:rPr lang="ru-RU" smtClean="0"/>
              <a:t>Кавернопластика  </a:t>
            </a:r>
          </a:p>
          <a:p>
            <a:r>
              <a:rPr lang="ru-RU" smtClean="0"/>
              <a:t>Удаление казеозных лимфатических узлов</a:t>
            </a:r>
          </a:p>
          <a:p>
            <a:r>
              <a:rPr lang="ru-RU" smtClean="0"/>
              <a:t>Дренирование каверны</a:t>
            </a:r>
          </a:p>
          <a:p>
            <a:r>
              <a:rPr lang="ru-RU" smtClean="0"/>
              <a:t>Кавернотомия</a:t>
            </a:r>
          </a:p>
          <a:p>
            <a:pPr>
              <a:buFont typeface="Wingdings 2" pitchFamily="18" charset="2"/>
              <a:buNone/>
            </a:pPr>
            <a:r>
              <a:rPr lang="ru-RU" smtClean="0"/>
              <a:t> </a:t>
            </a:r>
          </a:p>
          <a:p>
            <a:endParaRPr lang="ru-RU" smtClean="0"/>
          </a:p>
        </p:txBody>
      </p:sp>
      <p:pic>
        <p:nvPicPr>
          <p:cNvPr id="5" name="~PP219.WAV">
            <a:hlinkClick r:id="" action="ppaction://media"/>
          </p:cNvPr>
          <p:cNvPicPr>
            <a:picLocks noRot="1" noChangeAspect="1"/>
          </p:cNvPicPr>
          <p:nvPr>
            <a:wavAudioFile r:embed="rId1" name="~PP219.WAV"/>
          </p:nvPr>
        </p:nvPicPr>
        <p:blipFill>
          <a:blip r:embed="rId3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93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ПРОТИВОПОКАЗАНИЯ</a:t>
            </a:r>
            <a:endParaRPr lang="ru-RU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1. Связанные с поражением легких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Распространенный двусторонний деструктивный процесс в легких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Активный туберкулезный процесс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Туберкулез бронха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2. Состояния связанные с общим состоянием организма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Низкая функция внешнего дыхания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Сопутствующая патология, в стадии декомпенсации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 smtClean="0"/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5" name="~PP2235.WAV">
            <a:hlinkClick r:id="" action="ppaction://media"/>
          </p:cNvPr>
          <p:cNvPicPr>
            <a:picLocks noRot="1" noChangeAspect="1"/>
          </p:cNvPicPr>
          <p:nvPr>
            <a:wavAudioFile r:embed="rId1" name="~PP2235.WAV"/>
          </p:nvPr>
        </p:nvPicPr>
        <p:blipFill>
          <a:blip r:embed="rId3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05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1916113"/>
            <a:ext cx="7499350" cy="1143000"/>
          </a:xfrm>
          <a:noFill/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mtClean="0">
                <a:effectLst/>
                <a:latin typeface="Arial" charset="0"/>
              </a:rPr>
              <a:t>Спасибо за внимание!</a:t>
            </a:r>
          </a:p>
        </p:txBody>
      </p:sp>
      <p:pic>
        <p:nvPicPr>
          <p:cNvPr id="3" name="~PP2449.WAV">
            <a:hlinkClick r:id="" action="ppaction://media"/>
          </p:cNvPr>
          <p:cNvPicPr>
            <a:picLocks noRot="1" noChangeAspect="1"/>
          </p:cNvPicPr>
          <p:nvPr>
            <a:wavAudioFile r:embed="rId1" name="~PP2449.WAV"/>
          </p:nvPr>
        </p:nvPicPr>
        <p:blipFill>
          <a:blip r:embed="rId3" cstate="print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607</TotalTime>
  <Words>1027</Words>
  <Application>Microsoft Office PowerPoint</Application>
  <PresentationFormat>Экран (4:3)</PresentationFormat>
  <Paragraphs>144</Paragraphs>
  <Slides>56</Slides>
  <Notes>41</Notes>
  <HiddenSlides>0</HiddenSlides>
  <MMClips>56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Солнцестояние</vt:lpstr>
      <vt:lpstr>Организация хирургического лечения туберкулеза Часть 4   Методы хирургического лечения туберкулеза легких</vt:lpstr>
      <vt:lpstr>С чего же началась вся история медицины?</vt:lpstr>
      <vt:lpstr>Торакальная хирургия </vt:lpstr>
      <vt:lpstr>Резекция ребра</vt:lpstr>
      <vt:lpstr>Слайд 5</vt:lpstr>
      <vt:lpstr>Почему мы применяем хирургические методы для лечения туберкулеза?</vt:lpstr>
      <vt:lpstr>Показания к хирургическому лечению туберкулеза легких</vt:lpstr>
      <vt:lpstr>Виды операций</vt:lpstr>
      <vt:lpstr>Слайд 9</vt:lpstr>
      <vt:lpstr>Малые резекции лёгких (в пределах 1-2 сегментов)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Лобэктомия (удаление доли)</vt:lpstr>
      <vt:lpstr>Слайд 21</vt:lpstr>
      <vt:lpstr>Пневмонэктомия (удаление легкого), плевропневмонэктомия (удаление легкого и плевры)</vt:lpstr>
      <vt:lpstr>Слайд 23</vt:lpstr>
      <vt:lpstr>Слайд 24</vt:lpstr>
      <vt:lpstr>Слайд 25</vt:lpstr>
      <vt:lpstr>Слайд 26</vt:lpstr>
      <vt:lpstr>Слайд 27</vt:lpstr>
      <vt:lpstr>Торакопластика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Плеврэктомия, декортикация</vt:lpstr>
      <vt:lpstr>Слайд 45</vt:lpstr>
      <vt:lpstr>Слайд 46</vt:lpstr>
      <vt:lpstr>Слайд 47</vt:lpstr>
      <vt:lpstr>Торакоскопия </vt:lpstr>
      <vt:lpstr>Слайд 49</vt:lpstr>
      <vt:lpstr>Осложнения туберкулёза легких</vt:lpstr>
      <vt:lpstr>Слайд 51</vt:lpstr>
      <vt:lpstr>Слайд 52</vt:lpstr>
      <vt:lpstr>Слайд 53</vt:lpstr>
      <vt:lpstr>Редкие виды операций</vt:lpstr>
      <vt:lpstr>ПРОТИВОПОКАЗАНИЯ</vt:lpstr>
      <vt:lpstr>Спасибо за внимание!</vt:lpstr>
    </vt:vector>
  </TitlesOfParts>
  <Company>ГУЗ ИОПТД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хирургического лечения туберкулеза легких</dc:title>
  <dc:creator>sae</dc:creator>
  <cp:lastModifiedBy>Ольга</cp:lastModifiedBy>
  <cp:revision>58</cp:revision>
  <dcterms:created xsi:type="dcterms:W3CDTF">2011-04-16T06:00:14Z</dcterms:created>
  <dcterms:modified xsi:type="dcterms:W3CDTF">2023-09-17T15:17:54Z</dcterms:modified>
</cp:coreProperties>
</file>