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docProps/custom.xml" ContentType="application/vnd.openxmlformats-officedocument.custom-properties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Default Extension="wav" ContentType="audio/wav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62"/>
  </p:notesMasterIdLst>
  <p:sldIdLst>
    <p:sldId id="256" r:id="rId2"/>
    <p:sldId id="303" r:id="rId3"/>
    <p:sldId id="259" r:id="rId4"/>
    <p:sldId id="304" r:id="rId5"/>
    <p:sldId id="316" r:id="rId6"/>
    <p:sldId id="305" r:id="rId7"/>
    <p:sldId id="306" r:id="rId8"/>
    <p:sldId id="307" r:id="rId9"/>
    <p:sldId id="308" r:id="rId10"/>
    <p:sldId id="261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317" r:id="rId19"/>
    <p:sldId id="318" r:id="rId20"/>
    <p:sldId id="319" r:id="rId21"/>
    <p:sldId id="320" r:id="rId22"/>
    <p:sldId id="321" r:id="rId23"/>
    <p:sldId id="322" r:id="rId24"/>
    <p:sldId id="262" r:id="rId25"/>
    <p:sldId id="271" r:id="rId26"/>
    <p:sldId id="270" r:id="rId27"/>
    <p:sldId id="277" r:id="rId28"/>
    <p:sldId id="279" r:id="rId29"/>
    <p:sldId id="278" r:id="rId30"/>
    <p:sldId id="272" r:id="rId31"/>
    <p:sldId id="273" r:id="rId32"/>
    <p:sldId id="276" r:id="rId33"/>
    <p:sldId id="275" r:id="rId34"/>
    <p:sldId id="323" r:id="rId35"/>
    <p:sldId id="324" r:id="rId36"/>
    <p:sldId id="280" r:id="rId37"/>
    <p:sldId id="274" r:id="rId38"/>
    <p:sldId id="281" r:id="rId39"/>
    <p:sldId id="282" r:id="rId40"/>
    <p:sldId id="289" r:id="rId41"/>
    <p:sldId id="290" r:id="rId42"/>
    <p:sldId id="286" r:id="rId43"/>
    <p:sldId id="283" r:id="rId44"/>
    <p:sldId id="287" r:id="rId45"/>
    <p:sldId id="284" r:id="rId46"/>
    <p:sldId id="288" r:id="rId47"/>
    <p:sldId id="285" r:id="rId48"/>
    <p:sldId id="291" r:id="rId49"/>
    <p:sldId id="292" r:id="rId50"/>
    <p:sldId id="293" r:id="rId51"/>
    <p:sldId id="294" r:id="rId52"/>
    <p:sldId id="295" r:id="rId53"/>
    <p:sldId id="302" r:id="rId54"/>
    <p:sldId id="309" r:id="rId55"/>
    <p:sldId id="310" r:id="rId56"/>
    <p:sldId id="311" r:id="rId57"/>
    <p:sldId id="312" r:id="rId58"/>
    <p:sldId id="313" r:id="rId59"/>
    <p:sldId id="314" r:id="rId60"/>
    <p:sldId id="315" r:id="rId61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FFFF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71127" autoAdjust="0"/>
  </p:normalViewPr>
  <p:slideViewPr>
    <p:cSldViewPr>
      <p:cViewPr varScale="1">
        <p:scale>
          <a:sx n="48" d="100"/>
          <a:sy n="48" d="100"/>
        </p:scale>
        <p:origin x="-193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0" d="100"/>
        <a:sy n="70" d="100"/>
      </p:scale>
      <p:origin x="0" y="540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D61AB358-9999-4797-A94B-0B8E090331C8}" type="datetimeFigureOut">
              <a:rPr lang="ru-RU"/>
              <a:pPr>
                <a:defRPr/>
              </a:pPr>
              <a:t>24.10.2024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13F43F97-3D35-4409-8397-7CFDD2D612A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553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ru-RU" smtClean="0"/>
              <a:t>Заболевание туберкулез существует столько, столько существует человечество: изменения в позвоночнике, характерные для туберкулезного спондилита были найдены в костях человека каменного века. Открытие принадлежит немецкому ученому Бартельсу, который нашел такие кости при раскопках, произведенных в 1907г близ города Гейдельберга.</a:t>
            </a:r>
          </a:p>
          <a:p>
            <a:pPr eaLnBrk="1" hangingPunct="1">
              <a:spcBef>
                <a:spcPct val="0"/>
              </a:spcBef>
            </a:pPr>
            <a:r>
              <a:rPr lang="ru-RU" smtClean="0"/>
              <a:t>На слайдах- изменения, характерные для туберкулезного спондилита.</a:t>
            </a:r>
          </a:p>
        </p:txBody>
      </p:sp>
      <p:sp>
        <p:nvSpPr>
          <p:cNvPr id="6554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00C6AE21-702C-40A4-9868-1C27B7B18F79}" type="slidenum">
              <a:rPr lang="ru-RU" smtClean="0"/>
              <a:pPr/>
              <a:t>11</a:t>
            </a:fld>
            <a:endParaRPr lang="ru-RU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6563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ru-RU" smtClean="0"/>
              <a:t>Туберкулезный изменения были найдены в мумиях фараонов.</a:t>
            </a:r>
          </a:p>
        </p:txBody>
      </p:sp>
      <p:sp>
        <p:nvSpPr>
          <p:cNvPr id="6656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5902FFF2-F294-4CF1-8988-49DEFE3C1F58}" type="slidenum">
              <a:rPr lang="ru-RU" smtClean="0"/>
              <a:pPr/>
              <a:t>12</a:t>
            </a:fld>
            <a:endParaRPr lang="ru-RU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7587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ru-RU" smtClean="0"/>
              <a:t>Основные проявления туберкулеза: кашель, кровохарканье, лихорадка и истощение- были описаны еще учеными древности и средневековья: Гиппократом, Галеном и Авиценной.</a:t>
            </a:r>
          </a:p>
        </p:txBody>
      </p:sp>
      <p:sp>
        <p:nvSpPr>
          <p:cNvPr id="6758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02D25605-DD65-49A9-A0A8-14894305B354}" type="slidenum">
              <a:rPr lang="ru-RU" smtClean="0"/>
              <a:pPr/>
              <a:t>13</a:t>
            </a:fld>
            <a:endParaRPr lang="ru-RU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8611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ru-RU" smtClean="0"/>
              <a:t>Впервые название заболеванию туберкулез дал французский патологоанатом Сильвиус, в 16 веке. При вскрытии больных, умерших от скоротечной чахотки он обнаружил в легких мелкие бугорки- туберкулы, от которых получило название само заболевание. </a:t>
            </a:r>
          </a:p>
        </p:txBody>
      </p:sp>
      <p:sp>
        <p:nvSpPr>
          <p:cNvPr id="6861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E4279E7A-C921-4E8F-8BA3-0F86901C0D8B}" type="slidenum">
              <a:rPr lang="ru-RU" smtClean="0"/>
              <a:pPr/>
              <a:t>14</a:t>
            </a:fld>
            <a:endParaRPr lang="ru-RU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9635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6963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09EF60B0-4AD2-423B-ABDD-D7461615FCDA}" type="slidenum">
              <a:rPr lang="ru-RU" smtClean="0"/>
              <a:pPr/>
              <a:t>15</a:t>
            </a:fld>
            <a:endParaRPr lang="ru-RU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065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ru-RU" smtClean="0"/>
              <a:t>Задолго до открытия инфекционной природы туберкулёза предполагалось, что это заразное заболевание: больных старались изолировать, вещи умерших сжигались, в своде законов царя Хамураппи в древней Вавилонии разрешались разводы с больными туберкулёзом жёнами. Впервые инфекционную природу туберкулёза доказал французский морской врач Вильмен (1865г), заражая морских свинок путём пропитывания их подстилок мокротой больных. В 1879 году аналогичный вывод сделал патолог Конгейм, заражавший кроликов путём введения в переднюю камеру глаза взвеси тканей от больных.</a:t>
            </a:r>
          </a:p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7066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104131A-5B9C-442D-86DF-EDB5106D09D1}" type="slidenum">
              <a:rPr lang="ru-RU" smtClean="0"/>
              <a:pPr/>
              <a:t>16</a:t>
            </a:fld>
            <a:endParaRPr lang="ru-RU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683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ru-RU" smtClean="0"/>
              <a:t>В 1882 году немецкий микробиолог Роберт Кох выделил возбудитель туберкулёза, названный позднее палочкой или бациллой Коха (сокращенная аббревиатура ВК допускается и в настоящее время). 24 марта 1882 года в Берлине на заседании общества физиологов Кох сделал доклад «Об этиологии туберкулёза». В 1905 году Р.Кох за открытие МБТ был удостоен Нобелевской премии. 100 лет спустя, в 1982 году, ВОЗ было предложено считать 24 марта днем борьбы с туберкулёзом или днем </a:t>
            </a:r>
            <a:r>
              <a:rPr lang="ru-RU" b="1" smtClean="0"/>
              <a:t>белой ромашки</a:t>
            </a:r>
            <a:r>
              <a:rPr lang="ru-RU" smtClean="0"/>
              <a:t>, т.к. белая ромашка является символом борьбы с этим заболеванием.</a:t>
            </a:r>
          </a:p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7168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1C9C1F19-5E40-43CF-99E3-8AE97043148F}" type="slidenum">
              <a:rPr lang="ru-RU" smtClean="0"/>
              <a:pPr/>
              <a:t>17</a:t>
            </a:fld>
            <a:endParaRPr lang="ru-RU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2707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ru-RU" b="1" smtClean="0"/>
              <a:t>Хронология других открытий во фтизиатрии:</a:t>
            </a:r>
            <a:endParaRPr lang="ru-RU" smtClean="0"/>
          </a:p>
          <a:p>
            <a:pPr eaLnBrk="1" hangingPunct="1">
              <a:spcBef>
                <a:spcPct val="0"/>
              </a:spcBef>
            </a:pPr>
            <a:r>
              <a:rPr lang="ru-RU" b="1" smtClean="0"/>
              <a:t>1882г –</a:t>
            </a:r>
            <a:r>
              <a:rPr lang="ru-RU" smtClean="0"/>
              <a:t> итальянский врач Форланини предложил лечить больных чахоткой путем наложения искусственного пневмоторакса.</a:t>
            </a:r>
          </a:p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7270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383E5469-B375-4B00-9528-B920E982E1C1}" type="slidenum">
              <a:rPr lang="ru-RU" smtClean="0"/>
              <a:pPr/>
              <a:t>18</a:t>
            </a:fld>
            <a:endParaRPr lang="ru-RU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3731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ru-RU" b="1" smtClean="0"/>
              <a:t>1890г – </a:t>
            </a:r>
            <a:r>
              <a:rPr lang="ru-RU" smtClean="0"/>
              <a:t>Р.Кох из культуры растущих МБТ создал туберкулин АТК (альт-туберкулин Коха – старый туберкулин Коха), который вначале был предложен как средство лечения больных, но не оправдал ожиданий, т.к. вызывал обострения заболевания. </a:t>
            </a:r>
          </a:p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7373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E9EA050-6126-4EA1-955F-16545844D20F}" type="slidenum">
              <a:rPr lang="ru-RU" smtClean="0"/>
              <a:pPr/>
              <a:t>19</a:t>
            </a:fld>
            <a:endParaRPr lang="ru-RU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4755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ru-RU" b="1" smtClean="0"/>
              <a:t>1895г </a:t>
            </a:r>
            <a:r>
              <a:rPr lang="ru-RU" smtClean="0"/>
              <a:t>– немецкий физик Вильгельм Рентген открыл х-лучи, впоследствие названные рентгеновскими – основной метод диагностики туберкулёза.</a:t>
            </a:r>
          </a:p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7475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C76A7806-8BAA-47FD-9381-A52965A144E5}" type="slidenum">
              <a:rPr lang="ru-RU" smtClean="0"/>
              <a:pPr/>
              <a:t>20</a:t>
            </a:fld>
            <a:endParaRPr lang="ru-RU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577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ru-RU" b="1" smtClean="0"/>
              <a:t>1907 г.</a:t>
            </a:r>
            <a:r>
              <a:rPr lang="ru-RU" smtClean="0"/>
              <a:t> - австрийский учёный Клеменс фон Пирке предложил использовать туберкулин для выявления лиц, инфицированных МБТ. Позднее проба Пирке была модифицирована французским учёным Манту и широко используется до настоящего времени.</a:t>
            </a:r>
          </a:p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7578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CD9E0659-2CB9-4C5F-AB52-8F7C452EEAF6}" type="slidenum">
              <a:rPr lang="ru-RU" smtClean="0"/>
              <a:pPr/>
              <a:t>21</a:t>
            </a:fld>
            <a:endParaRPr lang="ru-RU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6803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ru-RU" b="1" smtClean="0"/>
              <a:t>1919 г. </a:t>
            </a:r>
            <a:r>
              <a:rPr lang="ru-RU" smtClean="0"/>
              <a:t>– Альберт Кальметт и Камиль Герен создали ослабленный, вакцинный штамм МБТ, который получил название по заглавным буквам авторов ВЦЖ – бацилла Кальметта-Герена – и с 1921 г. используется для противотуберкулёзной вакцинации.</a:t>
            </a:r>
          </a:p>
        </p:txBody>
      </p:sp>
      <p:sp>
        <p:nvSpPr>
          <p:cNvPr id="7680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F7480195-4C85-48A4-AD70-8D3B38C79F85}" type="slidenum">
              <a:rPr lang="ru-RU" smtClean="0"/>
              <a:pPr/>
              <a:t>22</a:t>
            </a:fld>
            <a:endParaRPr lang="ru-RU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7827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ru-RU" b="1" smtClean="0"/>
              <a:t>1944 г. </a:t>
            </a:r>
            <a:r>
              <a:rPr lang="ru-RU" smtClean="0"/>
              <a:t>– американским бактериологом Селманом Ваксманом был создан первый противотуберкулёзный препарат стрептомицин (из культуры гриба стрептомицета средиземноморского). В начале 50-х гг. прошлого века были синтезированы препараты группы ГИНК (изониазид, фтивазид, салюзид, метазид), а несколько позднее – синтетические противотуберкулёные препараты – этамбутол, этионамид, протионамид, циклосерин, пиразинамид и др.</a:t>
            </a:r>
          </a:p>
        </p:txBody>
      </p:sp>
      <p:sp>
        <p:nvSpPr>
          <p:cNvPr id="7782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E27F81A9-F5A8-456D-8BAF-FD727A3576C4}" type="slidenum">
              <a:rPr lang="ru-RU" smtClean="0"/>
              <a:pPr/>
              <a:t>23</a:t>
            </a:fld>
            <a:endParaRPr lang="ru-RU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8851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ru-RU" smtClean="0"/>
              <a:t>Типичные МБТ имеют палочковидную форму, закругленную с краев, в длину 1 – 10 мкм, ширину 0,2 – 0,6 мкм.</a:t>
            </a:r>
          </a:p>
        </p:txBody>
      </p:sp>
      <p:sp>
        <p:nvSpPr>
          <p:cNvPr id="7885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9664D08C-0F65-4DB9-8BF8-E7B231C4EDA8}" type="slidenum">
              <a:rPr lang="ru-RU" smtClean="0"/>
              <a:pPr/>
              <a:t>25</a:t>
            </a:fld>
            <a:endParaRPr lang="ru-RU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9875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ru-RU" smtClean="0"/>
              <a:t>Окрашиваются микобактерии туберкулеза двумя способами-первый- по Цилю-Нильсену (см. слайд)</a:t>
            </a:r>
          </a:p>
        </p:txBody>
      </p:sp>
      <p:sp>
        <p:nvSpPr>
          <p:cNvPr id="7987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0B82F087-EDFE-4939-B19A-427937316E0D}" type="slidenum">
              <a:rPr lang="ru-RU" smtClean="0"/>
              <a:pPr/>
              <a:t>27</a:t>
            </a:fld>
            <a:endParaRPr lang="ru-RU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089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ru-RU" smtClean="0"/>
              <a:t>Второй метод- люминисцентными красителями для люминисцентной микроскопии.</a:t>
            </a:r>
          </a:p>
        </p:txBody>
      </p:sp>
      <p:sp>
        <p:nvSpPr>
          <p:cNvPr id="8090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ABD21AD5-C185-414B-A04E-B546916EE88E}" type="slidenum">
              <a:rPr lang="ru-RU" smtClean="0"/>
              <a:pPr/>
              <a:t>28</a:t>
            </a:fld>
            <a:endParaRPr lang="ru-RU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23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ru-RU" smtClean="0"/>
              <a:t>Высокая устойчивость к факторам внешней среды проявляется в том, что в почве, воде и в высохшей мокроте МБТ остаются жизнеспособными в течение около года, в книгах – до 3-4 месяцев, в сыром молоке – до 18 суток, в молочных продуктах – до 10 месяцев</a:t>
            </a:r>
          </a:p>
        </p:txBody>
      </p:sp>
      <p:sp>
        <p:nvSpPr>
          <p:cNvPr id="8192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8783060-384E-4584-9BF2-A6001F767CED}" type="slidenum">
              <a:rPr lang="ru-RU" smtClean="0"/>
              <a:pPr/>
              <a:t>30</a:t>
            </a:fld>
            <a:endParaRPr lang="ru-RU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2947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ru-RU" smtClean="0"/>
              <a:t>В то же время, МБТ не переносят воздействия прямых солнечных (кварцевых лучей) и кипячения, от которых погибают через несколько минут.</a:t>
            </a:r>
          </a:p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8294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71969752-6656-48C9-B6D4-DC045BBF4971}" type="slidenum">
              <a:rPr lang="ru-RU" smtClean="0"/>
              <a:pPr/>
              <a:t>31</a:t>
            </a:fld>
            <a:endParaRPr lang="ru-RU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3971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ru-RU" smtClean="0"/>
              <a:t>Существует 4 основных пути внедрения микобактерии туберкулеза в организм человека. Первый- аэрогенный (основной).</a:t>
            </a:r>
          </a:p>
        </p:txBody>
      </p:sp>
      <p:sp>
        <p:nvSpPr>
          <p:cNvPr id="8397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B02B5E2F-B41B-4F22-9B80-7AE5FC780021}" type="slidenum">
              <a:rPr lang="ru-RU" smtClean="0"/>
              <a:pPr/>
              <a:t>38</a:t>
            </a:fld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856413"/>
            <a:chOff x="0" y="0"/>
            <a:chExt cx="5760" cy="4319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/>
              <a:ahLst/>
              <a:cxnLst>
                <a:cxn ang="0">
                  <a:pos x="3193" y="1816"/>
                </a:cxn>
                <a:cxn ang="0">
                  <a:pos x="0" y="0"/>
                </a:cxn>
                <a:cxn ang="0">
                  <a:pos x="0" y="522"/>
                </a:cxn>
                <a:cxn ang="0">
                  <a:pos x="3037" y="1978"/>
                </a:cxn>
                <a:cxn ang="0">
                  <a:pos x="5740" y="3273"/>
                </a:cxn>
                <a:cxn ang="0">
                  <a:pos x="5740" y="3267"/>
                </a:cxn>
                <a:cxn ang="0">
                  <a:pos x="3193" y="1816"/>
                </a:cxn>
                <a:cxn ang="0">
                  <a:pos x="3193" y="1816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/>
              <a:ahLst/>
              <a:cxnLst>
                <a:cxn ang="0">
                  <a:pos x="3163" y="1714"/>
                </a:cxn>
                <a:cxn ang="0">
                  <a:pos x="431" y="0"/>
                </a:cxn>
                <a:cxn ang="0">
                  <a:pos x="0" y="0"/>
                </a:cxn>
                <a:cxn ang="0">
                  <a:pos x="3086" y="1786"/>
                </a:cxn>
                <a:cxn ang="0">
                  <a:pos x="5591" y="3243"/>
                </a:cxn>
                <a:cxn ang="0">
                  <a:pos x="5591" y="3237"/>
                </a:cxn>
                <a:cxn ang="0">
                  <a:pos x="3163" y="1714"/>
                </a:cxn>
                <a:cxn ang="0">
                  <a:pos x="3163" y="1714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/>
              <a:ahLst/>
              <a:cxnLst>
                <a:cxn ang="0">
                  <a:pos x="0" y="156"/>
                </a:cxn>
                <a:cxn ang="0">
                  <a:pos x="4042" y="192"/>
                </a:cxn>
                <a:cxn ang="0">
                  <a:pos x="4042" y="144"/>
                </a:cxn>
                <a:cxn ang="0">
                  <a:pos x="0" y="0"/>
                </a:cxn>
                <a:cxn ang="0">
                  <a:pos x="0" y="156"/>
                </a:cxn>
                <a:cxn ang="0">
                  <a:pos x="0" y="156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/>
              <a:ahLst/>
              <a:cxnLst>
                <a:cxn ang="0">
                  <a:pos x="1722" y="66"/>
                </a:cxn>
                <a:cxn ang="0">
                  <a:pos x="1722" y="60"/>
                </a:cxn>
                <a:cxn ang="0">
                  <a:pos x="0" y="0"/>
                </a:cxn>
                <a:cxn ang="0">
                  <a:pos x="0" y="48"/>
                </a:cxn>
                <a:cxn ang="0">
                  <a:pos x="1722" y="66"/>
                </a:cxn>
                <a:cxn ang="0">
                  <a:pos x="1722" y="66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/>
              <a:ahLst/>
              <a:cxnLst>
                <a:cxn ang="0">
                  <a:pos x="0" y="329"/>
                </a:cxn>
                <a:cxn ang="0">
                  <a:pos x="4789" y="77"/>
                </a:cxn>
                <a:cxn ang="0">
                  <a:pos x="4789" y="0"/>
                </a:cxn>
                <a:cxn ang="0">
                  <a:pos x="0" y="107"/>
                </a:cxn>
                <a:cxn ang="0">
                  <a:pos x="0" y="329"/>
                </a:cxn>
                <a:cxn ang="0">
                  <a:pos x="0" y="329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/>
              <a:ahLst/>
              <a:cxnLst>
                <a:cxn ang="0">
                  <a:pos x="975" y="48"/>
                </a:cxn>
                <a:cxn ang="0">
                  <a:pos x="975" y="0"/>
                </a:cxn>
                <a:cxn ang="0">
                  <a:pos x="0" y="24"/>
                </a:cxn>
                <a:cxn ang="0">
                  <a:pos x="0" y="101"/>
                </a:cxn>
                <a:cxn ang="0">
                  <a:pos x="975" y="48"/>
                </a:cxn>
                <a:cxn ang="0">
                  <a:pos x="975" y="48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1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/>
              <a:ahLst/>
              <a:cxnLst>
                <a:cxn ang="0">
                  <a:pos x="2141" y="0"/>
                </a:cxn>
                <a:cxn ang="0">
                  <a:pos x="0" y="156"/>
                </a:cxn>
                <a:cxn ang="0">
                  <a:pos x="0" y="198"/>
                </a:cxn>
                <a:cxn ang="0">
                  <a:pos x="2141" y="0"/>
                </a:cxn>
                <a:cxn ang="0">
                  <a:pos x="2141" y="0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2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/>
              <a:ahLst/>
              <a:cxnLst>
                <a:cxn ang="0">
                  <a:pos x="0" y="348"/>
                </a:cxn>
                <a:cxn ang="0">
                  <a:pos x="311" y="348"/>
                </a:cxn>
                <a:cxn ang="0">
                  <a:pos x="3623" y="42"/>
                </a:cxn>
                <a:cxn ang="0">
                  <a:pos x="3623" y="0"/>
                </a:cxn>
                <a:cxn ang="0">
                  <a:pos x="0" y="264"/>
                </a:cxn>
                <a:cxn ang="0">
                  <a:pos x="0" y="348"/>
                </a:cxn>
                <a:cxn ang="0">
                  <a:pos x="0" y="348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3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/>
              <a:ahLst/>
              <a:cxnLst>
                <a:cxn ang="0">
                  <a:pos x="2182" y="276"/>
                </a:cxn>
                <a:cxn ang="0">
                  <a:pos x="2517" y="204"/>
                </a:cxn>
                <a:cxn ang="0">
                  <a:pos x="2260" y="0"/>
                </a:cxn>
                <a:cxn ang="0">
                  <a:pos x="0" y="276"/>
                </a:cxn>
                <a:cxn ang="0">
                  <a:pos x="2182" y="276"/>
                </a:cxn>
                <a:cxn ang="0">
                  <a:pos x="2182" y="276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4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/>
              <a:ahLst/>
              <a:cxnLst>
                <a:cxn ang="0">
                  <a:pos x="1405" y="126"/>
                </a:cxn>
                <a:cxn ang="0">
                  <a:pos x="1405" y="0"/>
                </a:cxn>
                <a:cxn ang="0">
                  <a:pos x="0" y="174"/>
                </a:cxn>
                <a:cxn ang="0">
                  <a:pos x="257" y="378"/>
                </a:cxn>
                <a:cxn ang="0">
                  <a:pos x="1405" y="126"/>
                </a:cxn>
                <a:cxn ang="0">
                  <a:pos x="1405" y="126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5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/>
              <a:ahLst/>
              <a:cxnLst>
                <a:cxn ang="0">
                  <a:pos x="729" y="240"/>
                </a:cxn>
                <a:cxn ang="0">
                  <a:pos x="0" y="0"/>
                </a:cxn>
                <a:cxn ang="0">
                  <a:pos x="0" y="6"/>
                </a:cxn>
                <a:cxn ang="0">
                  <a:pos x="729" y="240"/>
                </a:cxn>
                <a:cxn ang="0">
                  <a:pos x="729" y="240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/>
              <a:ahLst/>
              <a:cxnLst>
                <a:cxn ang="0">
                  <a:pos x="0" y="72"/>
                </a:cxn>
                <a:cxn ang="0">
                  <a:pos x="5035" y="1672"/>
                </a:cxn>
                <a:cxn ang="0">
                  <a:pos x="5035" y="1666"/>
                </a:cxn>
                <a:cxn ang="0">
                  <a:pos x="0" y="0"/>
                </a:cxn>
                <a:cxn ang="0">
                  <a:pos x="0" y="72"/>
                </a:cxn>
                <a:cxn ang="0">
                  <a:pos x="0" y="72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7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/>
              <a:ahLst/>
              <a:cxnLst>
                <a:cxn ang="0">
                  <a:pos x="729" y="318"/>
                </a:cxn>
                <a:cxn ang="0">
                  <a:pos x="729" y="312"/>
                </a:cxn>
                <a:cxn ang="0">
                  <a:pos x="0" y="0"/>
                </a:cxn>
                <a:cxn ang="0">
                  <a:pos x="0" y="54"/>
                </a:cxn>
                <a:cxn ang="0">
                  <a:pos x="729" y="318"/>
                </a:cxn>
                <a:cxn ang="0">
                  <a:pos x="729" y="318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8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/>
              <a:ahLst/>
              <a:cxnLst>
                <a:cxn ang="0">
                  <a:pos x="0" y="396"/>
                </a:cxn>
                <a:cxn ang="0">
                  <a:pos x="5035" y="2188"/>
                </a:cxn>
                <a:cxn ang="0">
                  <a:pos x="5035" y="2134"/>
                </a:cxn>
                <a:cxn ang="0">
                  <a:pos x="0" y="0"/>
                </a:cxn>
                <a:cxn ang="0">
                  <a:pos x="0" y="396"/>
                </a:cxn>
                <a:cxn ang="0">
                  <a:pos x="0" y="396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9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145" y="2727"/>
                </a:cxn>
                <a:cxn ang="0">
                  <a:pos x="3163" y="2704"/>
                </a:cxn>
                <a:cxn ang="0">
                  <a:pos x="102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0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/>
              <a:ahLst/>
              <a:cxnLst>
                <a:cxn ang="0">
                  <a:pos x="323" y="299"/>
                </a:cxn>
                <a:cxn ang="0">
                  <a:pos x="323" y="263"/>
                </a:cxn>
                <a:cxn ang="0">
                  <a:pos x="18" y="0"/>
                </a:cxn>
                <a:cxn ang="0">
                  <a:pos x="0" y="23"/>
                </a:cxn>
                <a:cxn ang="0">
                  <a:pos x="323" y="299"/>
                </a:cxn>
                <a:cxn ang="0">
                  <a:pos x="323" y="299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1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/>
              <a:ahLst/>
              <a:cxnLst>
                <a:cxn ang="0">
                  <a:pos x="281" y="335"/>
                </a:cxn>
                <a:cxn ang="0">
                  <a:pos x="281" y="173"/>
                </a:cxn>
                <a:cxn ang="0">
                  <a:pos x="96" y="0"/>
                </a:cxn>
                <a:cxn ang="0">
                  <a:pos x="0" y="90"/>
                </a:cxn>
                <a:cxn ang="0">
                  <a:pos x="281" y="335"/>
                </a:cxn>
                <a:cxn ang="0">
                  <a:pos x="281" y="335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2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026" y="2680"/>
                </a:cxn>
                <a:cxn ang="0">
                  <a:pos x="3122" y="2590"/>
                </a:cxn>
                <a:cxn ang="0">
                  <a:pos x="383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3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/>
              <a:ahLst/>
              <a:cxnLst>
                <a:cxn ang="0">
                  <a:pos x="132" y="132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132" y="132"/>
                </a:cxn>
                <a:cxn ang="0">
                  <a:pos x="132" y="132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132" y="132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4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517" y="2536"/>
                </a:cxn>
                <a:cxn ang="0">
                  <a:pos x="2517" y="2536"/>
                </a:cxn>
                <a:cxn ang="0">
                  <a:pos x="66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5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188" y="2482"/>
                </a:cxn>
                <a:cxn ang="0">
                  <a:pos x="2200" y="2476"/>
                </a:cxn>
                <a:cxn ang="0">
                  <a:pos x="31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6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/>
              <a:ahLst/>
              <a:cxnLst>
                <a:cxn ang="0">
                  <a:pos x="84" y="96"/>
                </a:cxn>
                <a:cxn ang="0">
                  <a:pos x="84" y="90"/>
                </a:cxn>
                <a:cxn ang="0">
                  <a:pos x="12" y="0"/>
                </a:cxn>
                <a:cxn ang="0">
                  <a:pos x="0" y="6"/>
                </a:cxn>
                <a:cxn ang="0">
                  <a:pos x="84" y="96"/>
                </a:cxn>
                <a:cxn ang="0">
                  <a:pos x="84" y="96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7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/>
              <a:ahLst/>
              <a:cxnLst>
                <a:cxn ang="0">
                  <a:pos x="155" y="516"/>
                </a:cxn>
                <a:cxn ang="0">
                  <a:pos x="155" y="204"/>
                </a:cxn>
                <a:cxn ang="0">
                  <a:pos x="77" y="0"/>
                </a:cxn>
                <a:cxn ang="0">
                  <a:pos x="0" y="192"/>
                </a:cxn>
                <a:cxn ang="0">
                  <a:pos x="155" y="516"/>
                </a:cxn>
                <a:cxn ang="0">
                  <a:pos x="155" y="516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97" y="1043"/>
                </a:cxn>
                <a:cxn ang="0">
                  <a:pos x="574" y="851"/>
                </a:cxn>
                <a:cxn ang="0">
                  <a:pos x="251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9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/>
              <a:ahLst/>
              <a:cxnLst>
                <a:cxn ang="0">
                  <a:pos x="144" y="0"/>
                </a:cxn>
                <a:cxn ang="0">
                  <a:pos x="0" y="0"/>
                </a:cxn>
                <a:cxn ang="0">
                  <a:pos x="287" y="797"/>
                </a:cxn>
                <a:cxn ang="0">
                  <a:pos x="341" y="653"/>
                </a:cxn>
                <a:cxn ang="0">
                  <a:pos x="144" y="0"/>
                </a:cxn>
                <a:cxn ang="0">
                  <a:pos x="144" y="0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30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/>
              <a:ahLst/>
              <a:cxnLst>
                <a:cxn ang="0">
                  <a:pos x="0" y="144"/>
                </a:cxn>
                <a:cxn ang="0">
                  <a:pos x="60" y="312"/>
                </a:cxn>
                <a:cxn ang="0">
                  <a:pos x="60" y="6"/>
                </a:cxn>
                <a:cxn ang="0">
                  <a:pos x="54" y="0"/>
                </a:cxn>
                <a:cxn ang="0">
                  <a:pos x="0" y="144"/>
                </a:cxn>
                <a:cxn ang="0">
                  <a:pos x="0" y="144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31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/>
              <a:ahLst/>
              <a:cxnLst>
                <a:cxn ang="0">
                  <a:pos x="0" y="371"/>
                </a:cxn>
                <a:cxn ang="0">
                  <a:pos x="5740" y="1864"/>
                </a:cxn>
                <a:cxn ang="0">
                  <a:pos x="5740" y="1834"/>
                </a:cxn>
                <a:cxn ang="0">
                  <a:pos x="0" y="0"/>
                </a:cxn>
                <a:cxn ang="0">
                  <a:pos x="0" y="371"/>
                </a:cxn>
                <a:cxn ang="0">
                  <a:pos x="0" y="37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32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/>
              <a:ahLst/>
              <a:cxnLst>
                <a:cxn ang="0">
                  <a:pos x="6" y="6"/>
                </a:cxn>
                <a:cxn ang="0">
                  <a:pos x="0" y="0"/>
                </a:cxn>
                <a:cxn ang="0">
                  <a:pos x="0" y="6"/>
                </a:cxn>
                <a:cxn ang="0">
                  <a:pos x="6" y="6"/>
                </a:cxn>
                <a:cxn ang="0">
                  <a:pos x="6" y="6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33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/>
              <a:ahLst/>
              <a:cxnLst>
                <a:cxn ang="0">
                  <a:pos x="0" y="366"/>
                </a:cxn>
                <a:cxn ang="0">
                  <a:pos x="5740" y="1337"/>
                </a:cxn>
                <a:cxn ang="0">
                  <a:pos x="5740" y="1331"/>
                </a:cxn>
                <a:cxn ang="0">
                  <a:pos x="0" y="0"/>
                </a:cxn>
                <a:cxn ang="0">
                  <a:pos x="0" y="366"/>
                </a:cxn>
                <a:cxn ang="0">
                  <a:pos x="0" y="366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34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/>
              <a:ahLst/>
              <a:cxnLst>
                <a:cxn ang="0">
                  <a:pos x="0" y="48"/>
                </a:cxn>
                <a:cxn ang="0">
                  <a:pos x="5740" y="414"/>
                </a:cxn>
                <a:cxn ang="0">
                  <a:pos x="5740" y="402"/>
                </a:cxn>
                <a:cxn ang="0">
                  <a:pos x="0" y="0"/>
                </a:cxn>
                <a:cxn ang="0">
                  <a:pos x="0" y="48"/>
                </a:cxn>
                <a:cxn ang="0">
                  <a:pos x="0" y="48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35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448" y="3177"/>
                </a:cxn>
                <a:cxn ang="0">
                  <a:pos x="4448" y="3153"/>
                </a:cxn>
                <a:cxn ang="0">
                  <a:pos x="125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36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428" y="2614"/>
                </a:cxn>
                <a:cxn ang="0">
                  <a:pos x="2428" y="2608"/>
                </a:cxn>
                <a:cxn ang="0">
                  <a:pos x="66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37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/>
              <a:ahLst/>
              <a:cxnLst>
                <a:cxn ang="0">
                  <a:pos x="485" y="0"/>
                </a:cxn>
                <a:cxn ang="0">
                  <a:pos x="0" y="0"/>
                </a:cxn>
                <a:cxn ang="0">
                  <a:pos x="1800" y="2464"/>
                </a:cxn>
                <a:cxn ang="0">
                  <a:pos x="1800" y="2248"/>
                </a:cxn>
                <a:cxn ang="0">
                  <a:pos x="1794" y="2248"/>
                </a:cxn>
                <a:cxn ang="0">
                  <a:pos x="485" y="0"/>
                </a:cxn>
                <a:cxn ang="0">
                  <a:pos x="485" y="0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38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232" y="2074"/>
                </a:cxn>
                <a:cxn ang="0">
                  <a:pos x="1232" y="2038"/>
                </a:cxn>
                <a:cxn ang="0">
                  <a:pos x="42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39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058" y="1936"/>
                </a:cxn>
                <a:cxn ang="0">
                  <a:pos x="1058" y="1930"/>
                </a:cxn>
                <a:cxn ang="0">
                  <a:pos x="54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40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/>
              <a:ahLst/>
              <a:cxnLst>
                <a:cxn ang="0">
                  <a:pos x="771" y="1433"/>
                </a:cxn>
                <a:cxn ang="0">
                  <a:pos x="42" y="0"/>
                </a:cxn>
                <a:cxn ang="0">
                  <a:pos x="0" y="0"/>
                </a:cxn>
                <a:cxn ang="0">
                  <a:pos x="771" y="1487"/>
                </a:cxn>
                <a:cxn ang="0">
                  <a:pos x="771" y="1433"/>
                </a:cxn>
                <a:cxn ang="0">
                  <a:pos x="771" y="1433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grpSp>
          <p:nvGrpSpPr>
            <p:cNvPr id="41" name="Group 39"/>
            <p:cNvGrpSpPr>
              <a:grpSpLocks/>
            </p:cNvGrpSpPr>
            <p:nvPr userDrawn="1"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42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366"/>
                  </a:cxn>
                  <a:cxn ang="0">
                    <a:pos x="3635" y="1313"/>
                  </a:cxn>
                  <a:cxn ang="0">
                    <a:pos x="3647" y="1235"/>
                  </a:cxn>
                  <a:cxn ang="0">
                    <a:pos x="3659" y="1163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3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/>
                <a:ahLst/>
                <a:cxnLst>
                  <a:cxn ang="0">
                    <a:pos x="2105" y="665"/>
                  </a:cxn>
                  <a:cxn ang="0">
                    <a:pos x="24" y="0"/>
                  </a:cxn>
                  <a:cxn ang="0">
                    <a:pos x="12" y="72"/>
                  </a:cxn>
                  <a:cxn ang="0">
                    <a:pos x="0" y="150"/>
                  </a:cxn>
                  <a:cxn ang="0">
                    <a:pos x="2105" y="695"/>
                  </a:cxn>
                  <a:cxn ang="0">
                    <a:pos x="2105" y="665"/>
                  </a:cxn>
                  <a:cxn ang="0">
                    <a:pos x="2105" y="665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</p:grpSp>
      <p:sp>
        <p:nvSpPr>
          <p:cNvPr id="8234" name="Rectangle 42"/>
          <p:cNvSpPr>
            <a:spLocks noGrp="1" noChangeArrowheads="1"/>
          </p:cNvSpPr>
          <p:nvPr>
            <p:ph type="ctrTitle" sz="quarter"/>
          </p:nvPr>
        </p:nvSpPr>
        <p:spPr>
          <a:xfrm>
            <a:off x="457200" y="1600200"/>
            <a:ext cx="8229600" cy="1828800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8235" name="Rectangle 4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3600"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4" name="Rectangle 4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5" name="Rectangle 4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6" name="Rectangle 4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1C28C0-4443-4147-A22F-ABA17002097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EC070A-F2BE-4D75-8406-6148B5AA6F5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0BFB75-1FE9-4230-8037-52CFEB4BB11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D441EE-E4C8-4FB3-8DB0-7FD4997A4B4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F62910-285B-424E-9BAE-A378E53DDCE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5C5CAC-FD65-4A39-A328-E175941D773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594022-C5A0-4476-8E32-4192CC93A15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880F8C-AB69-4120-B56D-302222DF8C4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BBFCBE-FF18-4AA8-BA8D-C756B2DD80E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C59C87-E1A6-444F-B020-831B7FC40D3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83E1D9-6755-4885-A2D5-1554646EF02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58"/>
            </a:gs>
            <a:gs pos="100000">
              <a:schemeClr val="bg1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0"/>
            <a:ext cx="9144000" cy="6856413"/>
            <a:chOff x="0" y="0"/>
            <a:chExt cx="5760" cy="4319"/>
          </a:xfrm>
        </p:grpSpPr>
        <p:sp>
          <p:nvSpPr>
            <p:cNvPr id="7171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/>
              <a:ahLst/>
              <a:cxnLst>
                <a:cxn ang="0">
                  <a:pos x="3193" y="1816"/>
                </a:cxn>
                <a:cxn ang="0">
                  <a:pos x="0" y="0"/>
                </a:cxn>
                <a:cxn ang="0">
                  <a:pos x="0" y="522"/>
                </a:cxn>
                <a:cxn ang="0">
                  <a:pos x="3037" y="1978"/>
                </a:cxn>
                <a:cxn ang="0">
                  <a:pos x="5740" y="3273"/>
                </a:cxn>
                <a:cxn ang="0">
                  <a:pos x="5740" y="3267"/>
                </a:cxn>
                <a:cxn ang="0">
                  <a:pos x="3193" y="1816"/>
                </a:cxn>
                <a:cxn ang="0">
                  <a:pos x="3193" y="1816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7172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/>
              <a:ahLst/>
              <a:cxnLst>
                <a:cxn ang="0">
                  <a:pos x="3163" y="1714"/>
                </a:cxn>
                <a:cxn ang="0">
                  <a:pos x="431" y="0"/>
                </a:cxn>
                <a:cxn ang="0">
                  <a:pos x="0" y="0"/>
                </a:cxn>
                <a:cxn ang="0">
                  <a:pos x="3086" y="1786"/>
                </a:cxn>
                <a:cxn ang="0">
                  <a:pos x="5591" y="3243"/>
                </a:cxn>
                <a:cxn ang="0">
                  <a:pos x="5591" y="3237"/>
                </a:cxn>
                <a:cxn ang="0">
                  <a:pos x="3163" y="1714"/>
                </a:cxn>
                <a:cxn ang="0">
                  <a:pos x="3163" y="1714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7173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/>
              <a:ahLst/>
              <a:cxnLst>
                <a:cxn ang="0">
                  <a:pos x="0" y="156"/>
                </a:cxn>
                <a:cxn ang="0">
                  <a:pos x="4042" y="192"/>
                </a:cxn>
                <a:cxn ang="0">
                  <a:pos x="4042" y="144"/>
                </a:cxn>
                <a:cxn ang="0">
                  <a:pos x="0" y="0"/>
                </a:cxn>
                <a:cxn ang="0">
                  <a:pos x="0" y="156"/>
                </a:cxn>
                <a:cxn ang="0">
                  <a:pos x="0" y="156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7174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/>
              <a:ahLst/>
              <a:cxnLst>
                <a:cxn ang="0">
                  <a:pos x="1722" y="66"/>
                </a:cxn>
                <a:cxn ang="0">
                  <a:pos x="1722" y="60"/>
                </a:cxn>
                <a:cxn ang="0">
                  <a:pos x="0" y="0"/>
                </a:cxn>
                <a:cxn ang="0">
                  <a:pos x="0" y="48"/>
                </a:cxn>
                <a:cxn ang="0">
                  <a:pos x="1722" y="66"/>
                </a:cxn>
                <a:cxn ang="0">
                  <a:pos x="1722" y="66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7175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/>
              <a:ahLst/>
              <a:cxnLst>
                <a:cxn ang="0">
                  <a:pos x="0" y="329"/>
                </a:cxn>
                <a:cxn ang="0">
                  <a:pos x="4789" y="77"/>
                </a:cxn>
                <a:cxn ang="0">
                  <a:pos x="4789" y="0"/>
                </a:cxn>
                <a:cxn ang="0">
                  <a:pos x="0" y="107"/>
                </a:cxn>
                <a:cxn ang="0">
                  <a:pos x="0" y="329"/>
                </a:cxn>
                <a:cxn ang="0">
                  <a:pos x="0" y="329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7176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/>
              <a:ahLst/>
              <a:cxnLst>
                <a:cxn ang="0">
                  <a:pos x="975" y="48"/>
                </a:cxn>
                <a:cxn ang="0">
                  <a:pos x="975" y="0"/>
                </a:cxn>
                <a:cxn ang="0">
                  <a:pos x="0" y="24"/>
                </a:cxn>
                <a:cxn ang="0">
                  <a:pos x="0" y="101"/>
                </a:cxn>
                <a:cxn ang="0">
                  <a:pos x="975" y="48"/>
                </a:cxn>
                <a:cxn ang="0">
                  <a:pos x="975" y="48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7177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/>
              <a:ahLst/>
              <a:cxnLst>
                <a:cxn ang="0">
                  <a:pos x="2141" y="0"/>
                </a:cxn>
                <a:cxn ang="0">
                  <a:pos x="0" y="156"/>
                </a:cxn>
                <a:cxn ang="0">
                  <a:pos x="0" y="198"/>
                </a:cxn>
                <a:cxn ang="0">
                  <a:pos x="2141" y="0"/>
                </a:cxn>
                <a:cxn ang="0">
                  <a:pos x="2141" y="0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7178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/>
              <a:ahLst/>
              <a:cxnLst>
                <a:cxn ang="0">
                  <a:pos x="0" y="348"/>
                </a:cxn>
                <a:cxn ang="0">
                  <a:pos x="311" y="348"/>
                </a:cxn>
                <a:cxn ang="0">
                  <a:pos x="3623" y="42"/>
                </a:cxn>
                <a:cxn ang="0">
                  <a:pos x="3623" y="0"/>
                </a:cxn>
                <a:cxn ang="0">
                  <a:pos x="0" y="264"/>
                </a:cxn>
                <a:cxn ang="0">
                  <a:pos x="0" y="348"/>
                </a:cxn>
                <a:cxn ang="0">
                  <a:pos x="0" y="348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7179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/>
              <a:ahLst/>
              <a:cxnLst>
                <a:cxn ang="0">
                  <a:pos x="2182" y="276"/>
                </a:cxn>
                <a:cxn ang="0">
                  <a:pos x="2517" y="204"/>
                </a:cxn>
                <a:cxn ang="0">
                  <a:pos x="2260" y="0"/>
                </a:cxn>
                <a:cxn ang="0">
                  <a:pos x="0" y="276"/>
                </a:cxn>
                <a:cxn ang="0">
                  <a:pos x="2182" y="276"/>
                </a:cxn>
                <a:cxn ang="0">
                  <a:pos x="2182" y="276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7180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/>
              <a:ahLst/>
              <a:cxnLst>
                <a:cxn ang="0">
                  <a:pos x="1405" y="126"/>
                </a:cxn>
                <a:cxn ang="0">
                  <a:pos x="1405" y="0"/>
                </a:cxn>
                <a:cxn ang="0">
                  <a:pos x="0" y="174"/>
                </a:cxn>
                <a:cxn ang="0">
                  <a:pos x="257" y="378"/>
                </a:cxn>
                <a:cxn ang="0">
                  <a:pos x="1405" y="126"/>
                </a:cxn>
                <a:cxn ang="0">
                  <a:pos x="1405" y="126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7181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/>
              <a:ahLst/>
              <a:cxnLst>
                <a:cxn ang="0">
                  <a:pos x="729" y="240"/>
                </a:cxn>
                <a:cxn ang="0">
                  <a:pos x="0" y="0"/>
                </a:cxn>
                <a:cxn ang="0">
                  <a:pos x="0" y="6"/>
                </a:cxn>
                <a:cxn ang="0">
                  <a:pos x="729" y="240"/>
                </a:cxn>
                <a:cxn ang="0">
                  <a:pos x="729" y="240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7182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/>
              <a:ahLst/>
              <a:cxnLst>
                <a:cxn ang="0">
                  <a:pos x="0" y="72"/>
                </a:cxn>
                <a:cxn ang="0">
                  <a:pos x="5035" y="1672"/>
                </a:cxn>
                <a:cxn ang="0">
                  <a:pos x="5035" y="1666"/>
                </a:cxn>
                <a:cxn ang="0">
                  <a:pos x="0" y="0"/>
                </a:cxn>
                <a:cxn ang="0">
                  <a:pos x="0" y="72"/>
                </a:cxn>
                <a:cxn ang="0">
                  <a:pos x="0" y="72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7183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/>
              <a:ahLst/>
              <a:cxnLst>
                <a:cxn ang="0">
                  <a:pos x="729" y="318"/>
                </a:cxn>
                <a:cxn ang="0">
                  <a:pos x="729" y="312"/>
                </a:cxn>
                <a:cxn ang="0">
                  <a:pos x="0" y="0"/>
                </a:cxn>
                <a:cxn ang="0">
                  <a:pos x="0" y="54"/>
                </a:cxn>
                <a:cxn ang="0">
                  <a:pos x="729" y="318"/>
                </a:cxn>
                <a:cxn ang="0">
                  <a:pos x="729" y="318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7184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/>
              <a:ahLst/>
              <a:cxnLst>
                <a:cxn ang="0">
                  <a:pos x="0" y="396"/>
                </a:cxn>
                <a:cxn ang="0">
                  <a:pos x="5035" y="2188"/>
                </a:cxn>
                <a:cxn ang="0">
                  <a:pos x="5035" y="2134"/>
                </a:cxn>
                <a:cxn ang="0">
                  <a:pos x="0" y="0"/>
                </a:cxn>
                <a:cxn ang="0">
                  <a:pos x="0" y="396"/>
                </a:cxn>
                <a:cxn ang="0">
                  <a:pos x="0" y="396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7185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145" y="2727"/>
                </a:cxn>
                <a:cxn ang="0">
                  <a:pos x="3163" y="2704"/>
                </a:cxn>
                <a:cxn ang="0">
                  <a:pos x="102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7186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/>
              <a:ahLst/>
              <a:cxnLst>
                <a:cxn ang="0">
                  <a:pos x="323" y="299"/>
                </a:cxn>
                <a:cxn ang="0">
                  <a:pos x="323" y="263"/>
                </a:cxn>
                <a:cxn ang="0">
                  <a:pos x="18" y="0"/>
                </a:cxn>
                <a:cxn ang="0">
                  <a:pos x="0" y="23"/>
                </a:cxn>
                <a:cxn ang="0">
                  <a:pos x="323" y="299"/>
                </a:cxn>
                <a:cxn ang="0">
                  <a:pos x="323" y="299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7187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/>
              <a:ahLst/>
              <a:cxnLst>
                <a:cxn ang="0">
                  <a:pos x="281" y="335"/>
                </a:cxn>
                <a:cxn ang="0">
                  <a:pos x="281" y="173"/>
                </a:cxn>
                <a:cxn ang="0">
                  <a:pos x="96" y="0"/>
                </a:cxn>
                <a:cxn ang="0">
                  <a:pos x="0" y="90"/>
                </a:cxn>
                <a:cxn ang="0">
                  <a:pos x="281" y="335"/>
                </a:cxn>
                <a:cxn ang="0">
                  <a:pos x="281" y="335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7188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026" y="2680"/>
                </a:cxn>
                <a:cxn ang="0">
                  <a:pos x="3122" y="2590"/>
                </a:cxn>
                <a:cxn ang="0">
                  <a:pos x="383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7189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/>
              <a:ahLst/>
              <a:cxnLst>
                <a:cxn ang="0">
                  <a:pos x="132" y="132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132" y="132"/>
                </a:cxn>
                <a:cxn ang="0">
                  <a:pos x="132" y="132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132" y="132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7190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517" y="2536"/>
                </a:cxn>
                <a:cxn ang="0">
                  <a:pos x="2517" y="2536"/>
                </a:cxn>
                <a:cxn ang="0">
                  <a:pos x="66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7191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188" y="2482"/>
                </a:cxn>
                <a:cxn ang="0">
                  <a:pos x="2200" y="2476"/>
                </a:cxn>
                <a:cxn ang="0">
                  <a:pos x="31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7192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/>
              <a:ahLst/>
              <a:cxnLst>
                <a:cxn ang="0">
                  <a:pos x="84" y="96"/>
                </a:cxn>
                <a:cxn ang="0">
                  <a:pos x="84" y="90"/>
                </a:cxn>
                <a:cxn ang="0">
                  <a:pos x="12" y="0"/>
                </a:cxn>
                <a:cxn ang="0">
                  <a:pos x="0" y="6"/>
                </a:cxn>
                <a:cxn ang="0">
                  <a:pos x="84" y="96"/>
                </a:cxn>
                <a:cxn ang="0">
                  <a:pos x="84" y="96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7193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/>
              <a:ahLst/>
              <a:cxnLst>
                <a:cxn ang="0">
                  <a:pos x="155" y="516"/>
                </a:cxn>
                <a:cxn ang="0">
                  <a:pos x="155" y="204"/>
                </a:cxn>
                <a:cxn ang="0">
                  <a:pos x="77" y="0"/>
                </a:cxn>
                <a:cxn ang="0">
                  <a:pos x="0" y="192"/>
                </a:cxn>
                <a:cxn ang="0">
                  <a:pos x="155" y="516"/>
                </a:cxn>
                <a:cxn ang="0">
                  <a:pos x="155" y="516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7194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97" y="1043"/>
                </a:cxn>
                <a:cxn ang="0">
                  <a:pos x="574" y="851"/>
                </a:cxn>
                <a:cxn ang="0">
                  <a:pos x="251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7195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/>
              <a:ahLst/>
              <a:cxnLst>
                <a:cxn ang="0">
                  <a:pos x="144" y="0"/>
                </a:cxn>
                <a:cxn ang="0">
                  <a:pos x="0" y="0"/>
                </a:cxn>
                <a:cxn ang="0">
                  <a:pos x="287" y="797"/>
                </a:cxn>
                <a:cxn ang="0">
                  <a:pos x="341" y="653"/>
                </a:cxn>
                <a:cxn ang="0">
                  <a:pos x="144" y="0"/>
                </a:cxn>
                <a:cxn ang="0">
                  <a:pos x="144" y="0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7196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/>
              <a:ahLst/>
              <a:cxnLst>
                <a:cxn ang="0">
                  <a:pos x="0" y="144"/>
                </a:cxn>
                <a:cxn ang="0">
                  <a:pos x="60" y="312"/>
                </a:cxn>
                <a:cxn ang="0">
                  <a:pos x="60" y="6"/>
                </a:cxn>
                <a:cxn ang="0">
                  <a:pos x="54" y="0"/>
                </a:cxn>
                <a:cxn ang="0">
                  <a:pos x="0" y="144"/>
                </a:cxn>
                <a:cxn ang="0">
                  <a:pos x="0" y="144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7197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/>
              <a:ahLst/>
              <a:cxnLst>
                <a:cxn ang="0">
                  <a:pos x="0" y="371"/>
                </a:cxn>
                <a:cxn ang="0">
                  <a:pos x="5740" y="1864"/>
                </a:cxn>
                <a:cxn ang="0">
                  <a:pos x="5740" y="1834"/>
                </a:cxn>
                <a:cxn ang="0">
                  <a:pos x="0" y="0"/>
                </a:cxn>
                <a:cxn ang="0">
                  <a:pos x="0" y="371"/>
                </a:cxn>
                <a:cxn ang="0">
                  <a:pos x="0" y="37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7198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/>
              <a:ahLst/>
              <a:cxnLst>
                <a:cxn ang="0">
                  <a:pos x="6" y="6"/>
                </a:cxn>
                <a:cxn ang="0">
                  <a:pos x="0" y="0"/>
                </a:cxn>
                <a:cxn ang="0">
                  <a:pos x="0" y="6"/>
                </a:cxn>
                <a:cxn ang="0">
                  <a:pos x="6" y="6"/>
                </a:cxn>
                <a:cxn ang="0">
                  <a:pos x="6" y="6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7199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/>
              <a:ahLst/>
              <a:cxnLst>
                <a:cxn ang="0">
                  <a:pos x="0" y="366"/>
                </a:cxn>
                <a:cxn ang="0">
                  <a:pos x="5740" y="1337"/>
                </a:cxn>
                <a:cxn ang="0">
                  <a:pos x="5740" y="1331"/>
                </a:cxn>
                <a:cxn ang="0">
                  <a:pos x="0" y="0"/>
                </a:cxn>
                <a:cxn ang="0">
                  <a:pos x="0" y="366"/>
                </a:cxn>
                <a:cxn ang="0">
                  <a:pos x="0" y="366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7200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/>
              <a:ahLst/>
              <a:cxnLst>
                <a:cxn ang="0">
                  <a:pos x="0" y="48"/>
                </a:cxn>
                <a:cxn ang="0">
                  <a:pos x="5740" y="414"/>
                </a:cxn>
                <a:cxn ang="0">
                  <a:pos x="5740" y="402"/>
                </a:cxn>
                <a:cxn ang="0">
                  <a:pos x="0" y="0"/>
                </a:cxn>
                <a:cxn ang="0">
                  <a:pos x="0" y="48"/>
                </a:cxn>
                <a:cxn ang="0">
                  <a:pos x="0" y="48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7201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448" y="3177"/>
                </a:cxn>
                <a:cxn ang="0">
                  <a:pos x="4448" y="3153"/>
                </a:cxn>
                <a:cxn ang="0">
                  <a:pos x="125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7202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428" y="2614"/>
                </a:cxn>
                <a:cxn ang="0">
                  <a:pos x="2428" y="2608"/>
                </a:cxn>
                <a:cxn ang="0">
                  <a:pos x="66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7203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/>
              <a:ahLst/>
              <a:cxnLst>
                <a:cxn ang="0">
                  <a:pos x="485" y="0"/>
                </a:cxn>
                <a:cxn ang="0">
                  <a:pos x="0" y="0"/>
                </a:cxn>
                <a:cxn ang="0">
                  <a:pos x="1800" y="2464"/>
                </a:cxn>
                <a:cxn ang="0">
                  <a:pos x="1800" y="2248"/>
                </a:cxn>
                <a:cxn ang="0">
                  <a:pos x="1794" y="2248"/>
                </a:cxn>
                <a:cxn ang="0">
                  <a:pos x="485" y="0"/>
                </a:cxn>
                <a:cxn ang="0">
                  <a:pos x="485" y="0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7204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232" y="2074"/>
                </a:cxn>
                <a:cxn ang="0">
                  <a:pos x="1232" y="2038"/>
                </a:cxn>
                <a:cxn ang="0">
                  <a:pos x="42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7205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058" y="1936"/>
                </a:cxn>
                <a:cxn ang="0">
                  <a:pos x="1058" y="1930"/>
                </a:cxn>
                <a:cxn ang="0">
                  <a:pos x="54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7206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/>
              <a:ahLst/>
              <a:cxnLst>
                <a:cxn ang="0">
                  <a:pos x="771" y="1433"/>
                </a:cxn>
                <a:cxn ang="0">
                  <a:pos x="42" y="0"/>
                </a:cxn>
                <a:cxn ang="0">
                  <a:pos x="0" y="0"/>
                </a:cxn>
                <a:cxn ang="0">
                  <a:pos x="771" y="1487"/>
                </a:cxn>
                <a:cxn ang="0">
                  <a:pos x="771" y="1433"/>
                </a:cxn>
                <a:cxn ang="0">
                  <a:pos x="771" y="1433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grpSp>
          <p:nvGrpSpPr>
            <p:cNvPr id="1068" name="Group 39"/>
            <p:cNvGrpSpPr>
              <a:grpSpLocks/>
            </p:cNvGrpSpPr>
            <p:nvPr userDrawn="1"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7208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366"/>
                  </a:cxn>
                  <a:cxn ang="0">
                    <a:pos x="3635" y="1313"/>
                  </a:cxn>
                  <a:cxn ang="0">
                    <a:pos x="3647" y="1235"/>
                  </a:cxn>
                  <a:cxn ang="0">
                    <a:pos x="3659" y="1163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7209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/>
                <a:ahLst/>
                <a:cxnLst>
                  <a:cxn ang="0">
                    <a:pos x="2105" y="665"/>
                  </a:cxn>
                  <a:cxn ang="0">
                    <a:pos x="24" y="0"/>
                  </a:cxn>
                  <a:cxn ang="0">
                    <a:pos x="12" y="72"/>
                  </a:cxn>
                  <a:cxn ang="0">
                    <a:pos x="0" y="150"/>
                  </a:cxn>
                  <a:cxn ang="0">
                    <a:pos x="2105" y="695"/>
                  </a:cxn>
                  <a:cxn ang="0">
                    <a:pos x="2105" y="665"/>
                  </a:cxn>
                  <a:cxn ang="0">
                    <a:pos x="2105" y="665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</p:grpSp>
      <p:sp>
        <p:nvSpPr>
          <p:cNvPr id="7210" name="Rectangle 4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7211" name="Rectangle 4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7212" name="Rectangle 4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213" name="Rectangle 4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214" name="Rectangle 4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6918E03E-7BC8-41AF-9A5B-E0E9991438C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44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90000"/>
        <a:buFont typeface="Wingdings" pitchFamily="2" charset="2"/>
        <a:buBlip>
          <a:blip r:embed="rId13"/>
        </a:buBlip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Blip>
          <a:blip r:embed="rId14"/>
        </a:buBlip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5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5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5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5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5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1.wav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2.wav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3.wav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4.wav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5.wav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6.wav"/><Relationship Id="rId5" Type="http://schemas.openxmlformats.org/officeDocument/2006/relationships/image" Target="../media/image11.png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7.wav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8.wav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9.wav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10.wav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19.jpe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11.wav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12.wav"/><Relationship Id="rId5" Type="http://schemas.openxmlformats.org/officeDocument/2006/relationships/image" Target="../media/image4.png"/><Relationship Id="rId4" Type="http://schemas.openxmlformats.org/officeDocument/2006/relationships/image" Target="../media/image20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13.wav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14.wav"/><Relationship Id="rId6" Type="http://schemas.openxmlformats.org/officeDocument/2006/relationships/image" Target="../media/image4.pn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15.wav"/><Relationship Id="rId5" Type="http://schemas.openxmlformats.org/officeDocument/2006/relationships/image" Target="../media/image4.png"/><Relationship Id="rId4" Type="http://schemas.openxmlformats.org/officeDocument/2006/relationships/image" Target="../media/image26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jpeg"/><Relationship Id="rId3" Type="http://schemas.openxmlformats.org/officeDocument/2006/relationships/notesSlide" Target="../notesSlides/notesSlide6.xml"/><Relationship Id="rId7" Type="http://schemas.openxmlformats.org/officeDocument/2006/relationships/image" Target="../media/image30.jpe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16.wav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Relationship Id="rId9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17.wav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18.wav"/><Relationship Id="rId5" Type="http://schemas.openxmlformats.org/officeDocument/2006/relationships/image" Target="../media/image4.png"/><Relationship Id="rId4" Type="http://schemas.openxmlformats.org/officeDocument/2006/relationships/image" Target="../media/image35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19.wav"/><Relationship Id="rId6" Type="http://schemas.openxmlformats.org/officeDocument/2006/relationships/image" Target="../media/image4.png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20.wav"/><Relationship Id="rId6" Type="http://schemas.openxmlformats.org/officeDocument/2006/relationships/image" Target="../media/image4.png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6.xml"/><Relationship Id="rId1" Type="http://schemas.openxmlformats.org/officeDocument/2006/relationships/audio" Target="../media/audio21.wav"/><Relationship Id="rId6" Type="http://schemas.openxmlformats.org/officeDocument/2006/relationships/image" Target="../media/image42.jpeg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22.wav"/><Relationship Id="rId6" Type="http://schemas.openxmlformats.org/officeDocument/2006/relationships/image" Target="../media/image45.jpeg"/><Relationship Id="rId5" Type="http://schemas.openxmlformats.org/officeDocument/2006/relationships/image" Target="../media/image44.jpeg"/><Relationship Id="rId4" Type="http://schemas.openxmlformats.org/officeDocument/2006/relationships/image" Target="../media/image43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23.wav"/><Relationship Id="rId6" Type="http://schemas.openxmlformats.org/officeDocument/2006/relationships/image" Target="../media/image4.png"/><Relationship Id="rId5" Type="http://schemas.openxmlformats.org/officeDocument/2006/relationships/image" Target="../media/image47.jpeg"/><Relationship Id="rId4" Type="http://schemas.openxmlformats.org/officeDocument/2006/relationships/image" Target="../media/image46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24.wav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25.wav"/><Relationship Id="rId5" Type="http://schemas.openxmlformats.org/officeDocument/2006/relationships/image" Target="../media/image4.png"/><Relationship Id="rId4" Type="http://schemas.openxmlformats.org/officeDocument/2006/relationships/image" Target="../media/image48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26.wav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27.wav"/><Relationship Id="rId5" Type="http://schemas.openxmlformats.org/officeDocument/2006/relationships/image" Target="../media/image4.png"/><Relationship Id="rId4" Type="http://schemas.openxmlformats.org/officeDocument/2006/relationships/image" Target="../media/image49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4.xml"/><Relationship Id="rId1" Type="http://schemas.openxmlformats.org/officeDocument/2006/relationships/audio" Target="../media/audio28.wav"/><Relationship Id="rId5" Type="http://schemas.openxmlformats.org/officeDocument/2006/relationships/image" Target="../media/image4.png"/><Relationship Id="rId4" Type="http://schemas.openxmlformats.org/officeDocument/2006/relationships/image" Target="../media/image50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29.wav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jpeg"/><Relationship Id="rId3" Type="http://schemas.openxmlformats.org/officeDocument/2006/relationships/notesSlide" Target="../notesSlides/notesSlide17.xml"/><Relationship Id="rId7" Type="http://schemas.openxmlformats.org/officeDocument/2006/relationships/image" Target="../media/image54.jpe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30.wav"/><Relationship Id="rId6" Type="http://schemas.openxmlformats.org/officeDocument/2006/relationships/image" Target="../media/image53.jpeg"/><Relationship Id="rId5" Type="http://schemas.openxmlformats.org/officeDocument/2006/relationships/image" Target="../media/image52.jpeg"/><Relationship Id="rId10" Type="http://schemas.openxmlformats.org/officeDocument/2006/relationships/image" Target="../media/image4.png"/><Relationship Id="rId4" Type="http://schemas.openxmlformats.org/officeDocument/2006/relationships/image" Target="../media/image51.jpeg"/><Relationship Id="rId9" Type="http://schemas.openxmlformats.org/officeDocument/2006/relationships/image" Target="../media/image56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31.wav"/><Relationship Id="rId6" Type="http://schemas.openxmlformats.org/officeDocument/2006/relationships/image" Target="../media/image59.jpeg"/><Relationship Id="rId5" Type="http://schemas.openxmlformats.org/officeDocument/2006/relationships/image" Target="../media/image58.jpeg"/><Relationship Id="rId4" Type="http://schemas.openxmlformats.org/officeDocument/2006/relationships/image" Target="../media/image57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32.wav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33.wav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34.wav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35.wav"/><Relationship Id="rId4" Type="http://schemas.openxmlformats.org/officeDocument/2006/relationships/image" Target="../media/image4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36.wav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37.wav"/><Relationship Id="rId4" Type="http://schemas.openxmlformats.org/officeDocument/2006/relationships/image" Target="../media/image4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38.wav"/><Relationship Id="rId5" Type="http://schemas.openxmlformats.org/officeDocument/2006/relationships/image" Target="../media/image62.png"/><Relationship Id="rId4" Type="http://schemas.openxmlformats.org/officeDocument/2006/relationships/image" Target="../media/image61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39.wav"/><Relationship Id="rId5" Type="http://schemas.openxmlformats.org/officeDocument/2006/relationships/image" Target="../media/image4.png"/><Relationship Id="rId4" Type="http://schemas.openxmlformats.org/officeDocument/2006/relationships/image" Target="../media/image64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40.wav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41.wav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42.wav"/><Relationship Id="rId6" Type="http://schemas.openxmlformats.org/officeDocument/2006/relationships/image" Target="../media/image4.png"/><Relationship Id="rId5" Type="http://schemas.openxmlformats.org/officeDocument/2006/relationships/image" Target="../media/image66.jpeg"/><Relationship Id="rId4" Type="http://schemas.openxmlformats.org/officeDocument/2006/relationships/image" Target="../media/image65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43.wav"/><Relationship Id="rId6" Type="http://schemas.openxmlformats.org/officeDocument/2006/relationships/image" Target="../media/image4.png"/><Relationship Id="rId5" Type="http://schemas.openxmlformats.org/officeDocument/2006/relationships/image" Target="../media/image69.jpeg"/><Relationship Id="rId4" Type="http://schemas.openxmlformats.org/officeDocument/2006/relationships/image" Target="../media/image68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44.wav"/><Relationship Id="rId5" Type="http://schemas.openxmlformats.org/officeDocument/2006/relationships/image" Target="../media/image4.png"/><Relationship Id="rId4" Type="http://schemas.openxmlformats.org/officeDocument/2006/relationships/image" Target="../media/image71.jpe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45.wav"/><Relationship Id="rId4" Type="http://schemas.openxmlformats.org/officeDocument/2006/relationships/image" Target="../media/image4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46.wav"/><Relationship Id="rId5" Type="http://schemas.openxmlformats.org/officeDocument/2006/relationships/image" Target="../media/image75.png"/><Relationship Id="rId4" Type="http://schemas.openxmlformats.org/officeDocument/2006/relationships/image" Target="../media/image74.jpe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47.wav"/><Relationship Id="rId4" Type="http://schemas.openxmlformats.org/officeDocument/2006/relationships/image" Target="../media/image77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48.wav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49.wav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50.wav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51.wav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52.wav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53.wav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54.wav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55.wav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56.wav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57.wav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58.wav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59.wav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6046787"/>
          </a:xfrm>
        </p:spPr>
        <p:txBody>
          <a:bodyPr/>
          <a:lstStyle/>
          <a:p>
            <a:pPr eaLnBrk="1" hangingPunct="1">
              <a:defRPr/>
            </a:pPr>
            <a:r>
              <a:rPr lang="ru-RU" dirty="0" smtClean="0"/>
              <a:t>Эпидемиология и патогенез туберкулеза.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Часть 1.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ЭПИДЕМИОЛОГИЯ ТУБЕРКУЛЁЗА</a:t>
            </a:r>
          </a:p>
        </p:txBody>
      </p:sp>
      <p:pic>
        <p:nvPicPr>
          <p:cNvPr id="3" name="~PP480.WAV">
            <a:hlinkClick r:id="" action="ppaction://media"/>
          </p:cNvPr>
          <p:cNvPicPr>
            <a:picLocks noRot="1" noChangeAspect="1"/>
          </p:cNvPicPr>
          <p:nvPr>
            <a:wavAudioFile r:embed="rId1" name="~PP480.WAV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656638" y="63706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3043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066800" y="0"/>
            <a:ext cx="7543800" cy="6553200"/>
          </a:xfrm>
        </p:spPr>
        <p:txBody>
          <a:bodyPr/>
          <a:lstStyle/>
          <a:p>
            <a:pPr eaLnBrk="1" hangingPunct="1">
              <a:defRPr/>
            </a:pPr>
            <a:r>
              <a:rPr lang="ru-RU" b="1" smtClean="0">
                <a:solidFill>
                  <a:srgbClr val="FFFF00"/>
                </a:solidFill>
              </a:rPr>
              <a:t>ТУБЕРКУЛЁЗ – ЭТО инфекционное заболевание, вызываемое МБТ и поражающее практически все органы человека, за исключением волос и ногтей.</a:t>
            </a:r>
            <a:r>
              <a:rPr lang="ru-RU" b="1" smtClean="0"/>
              <a:t> Наиболее часто поражаются лёгкие, плевра, воздухоносные пути, лимфатические узлы – внутригрудные, периферические и мезентериальные – кости и суставы, почки, мозговые оболочки.</a:t>
            </a:r>
          </a:p>
        </p:txBody>
      </p:sp>
      <p:pic>
        <p:nvPicPr>
          <p:cNvPr id="3" name="~PP837.WAV">
            <a:hlinkClick r:id="" action="ppaction://media"/>
          </p:cNvPr>
          <p:cNvPicPr>
            <a:picLocks noRot="1" noChangeAspect="1"/>
          </p:cNvPicPr>
          <p:nvPr>
            <a:wavAudioFile r:embed="rId1" name="~PP837.WAV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656638" y="63706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3293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mtClean="0"/>
              <a:t> По данным ВОЗ на сегодняшний день  болеют в мире более 20 млн. человек, умирает ежегодно 2-3 млн. чел., заболевает ежегодно более 10млн. чел.</a:t>
            </a:r>
          </a:p>
        </p:txBody>
      </p:sp>
      <p:pic>
        <p:nvPicPr>
          <p:cNvPr id="3" name="~PP999.WAV">
            <a:hlinkClick r:id="" action="ppaction://media"/>
          </p:cNvPr>
          <p:cNvPicPr>
            <a:picLocks noRot="1" noChangeAspect="1"/>
          </p:cNvPicPr>
          <p:nvPr>
            <a:wavAudioFile r:embed="rId1" name="~PP999.WAV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656638" y="63706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1634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066800" y="228600"/>
            <a:ext cx="7543800" cy="5867400"/>
          </a:xfrm>
        </p:spPr>
        <p:txBody>
          <a:bodyPr/>
          <a:lstStyle/>
          <a:p>
            <a:pPr eaLnBrk="1" hangingPunct="1">
              <a:defRPr/>
            </a:pPr>
            <a:r>
              <a:rPr lang="ru-RU" sz="4400" smtClean="0">
                <a:solidFill>
                  <a:srgbClr val="FFFF00"/>
                </a:solidFill>
              </a:rPr>
              <a:t>Э</a:t>
            </a:r>
            <a:r>
              <a:rPr lang="ru-RU" sz="4400" b="1" smtClean="0">
                <a:solidFill>
                  <a:srgbClr val="FFFF00"/>
                </a:solidFill>
              </a:rPr>
              <a:t>пидемиология туберкулёза – это наука, </a:t>
            </a:r>
            <a:r>
              <a:rPr lang="ru-RU" sz="4400" smtClean="0">
                <a:solidFill>
                  <a:srgbClr val="FFFF00"/>
                </a:solidFill>
              </a:rPr>
              <a:t>изучающая закономерности распространения туберкулёза среди населения</a:t>
            </a:r>
          </a:p>
        </p:txBody>
      </p:sp>
      <p:pic>
        <p:nvPicPr>
          <p:cNvPr id="3" name="~PP743.WAV">
            <a:hlinkClick r:id="" action="ppaction://media"/>
          </p:cNvPr>
          <p:cNvPicPr>
            <a:picLocks noRot="1" noChangeAspect="1"/>
          </p:cNvPicPr>
          <p:nvPr>
            <a:wavAudioFile r:embed="rId1" name="~PP743.WAV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656638" y="63706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1183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838200"/>
            <a:ext cx="7924800" cy="941388"/>
          </a:xfrm>
        </p:spPr>
        <p:txBody>
          <a:bodyPr/>
          <a:lstStyle/>
          <a:p>
            <a:pPr eaLnBrk="1" hangingPunct="1">
              <a:defRPr/>
            </a:pPr>
            <a:r>
              <a:rPr lang="ru-RU" sz="3200" dirty="0" smtClean="0">
                <a:solidFill>
                  <a:srgbClr val="FFFF00"/>
                </a:solidFill>
              </a:rPr>
              <a:t>Основные понятия, употребляющиеся в эпидемиологии туберкулеза</a:t>
            </a:r>
            <a:endParaRPr lang="ru-RU" sz="3200" dirty="0" smtClean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438400"/>
            <a:ext cx="8229600" cy="2819400"/>
          </a:xfrm>
        </p:spPr>
        <p:txBody>
          <a:bodyPr/>
          <a:lstStyle/>
          <a:p>
            <a:pPr eaLnBrk="1" hangingPunct="1">
              <a:defRPr/>
            </a:pPr>
            <a:r>
              <a:rPr lang="ru-RU" dirty="0" smtClean="0"/>
              <a:t>Источник инфекции</a:t>
            </a:r>
          </a:p>
          <a:p>
            <a:pPr eaLnBrk="1" hangingPunct="1">
              <a:defRPr/>
            </a:pPr>
            <a:r>
              <a:rPr lang="ru-RU" dirty="0" smtClean="0"/>
              <a:t>Резервуар инфекции</a:t>
            </a:r>
          </a:p>
          <a:p>
            <a:pPr eaLnBrk="1" hangingPunct="1">
              <a:defRPr/>
            </a:pPr>
            <a:r>
              <a:rPr lang="ru-RU" dirty="0" smtClean="0"/>
              <a:t>Очаги инфекции</a:t>
            </a:r>
          </a:p>
          <a:p>
            <a:pPr eaLnBrk="1" hangingPunct="1">
              <a:defRPr/>
            </a:pPr>
            <a:r>
              <a:rPr lang="ru-RU" dirty="0" smtClean="0"/>
              <a:t>Контактные лица</a:t>
            </a:r>
          </a:p>
        </p:txBody>
      </p:sp>
      <p:pic>
        <p:nvPicPr>
          <p:cNvPr id="4" name="~PP281.WAV">
            <a:hlinkClick r:id="" action="ppaction://media"/>
          </p:cNvPr>
          <p:cNvPicPr>
            <a:picLocks noRot="1" noChangeAspect="1"/>
          </p:cNvPicPr>
          <p:nvPr>
            <a:wavAudioFile r:embed="rId1" name="~PP281.WAV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656638" y="63706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1572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066800" y="609600"/>
            <a:ext cx="7543800" cy="5486400"/>
          </a:xfrm>
        </p:spPr>
        <p:txBody>
          <a:bodyPr/>
          <a:lstStyle/>
          <a:p>
            <a:pPr algn="ctr" eaLnBrk="1" hangingPunct="1">
              <a:defRPr/>
            </a:pPr>
            <a:r>
              <a:rPr lang="ru-RU" b="1" dirty="0" smtClean="0">
                <a:solidFill>
                  <a:srgbClr val="FFFF00"/>
                </a:solidFill>
              </a:rPr>
              <a:t>источники туберкулёзной инфекции</a:t>
            </a:r>
            <a:r>
              <a:rPr lang="ru-RU" dirty="0" smtClean="0">
                <a:solidFill>
                  <a:srgbClr val="FFFF00"/>
                </a:solidFill>
              </a:rPr>
              <a:t> – это больные люди и животные, выделяющие МБТ </a:t>
            </a:r>
          </a:p>
        </p:txBody>
      </p:sp>
      <p:pic>
        <p:nvPicPr>
          <p:cNvPr id="8195" name="Picture 3" descr="&amp;Ucy;&amp;scy;&amp;ocy;&amp;lcy;&amp;softcy;&amp;iecy;-&amp;Scy;&amp;icy;&amp;bcy;&amp;icy;&amp;rcy;&amp;scy;&amp;kcy;&amp;ocy;&amp;iecy; 22 &amp;pcy;&amp;rcy;&amp;ocy;&amp;gcy;&amp;rcy;&amp;acy;&amp;mcy;&amp;mcy;&amp;ycy; &amp;rcy;&amp;acy;&amp;bcy;&amp;ocy;&amp;tcy;&amp;acy;&amp;yucy;&amp;tcy; &amp;vcy; &amp;Ucy;&amp;scy;&amp;ocy;&amp;lcy;&amp;softcy;&amp;iecy; - &amp;Bcy;&amp;iecy;&amp;zcy;&amp;Fcy;&amp;ocy;&amp;rcy;&amp;mcy;&amp;acy;&amp;tcy;&amp;acy;.Ru - &amp;Ncy;&amp;ocy;&amp;vcy;&amp;ocy;&amp;scy;&amp;tcy;&amp;icy;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19200" y="2743200"/>
            <a:ext cx="3429000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6" name="Picture 4" descr="&amp;Ocy;&amp;tcy;&amp;vcy;&amp;iecy;&amp;tcy;&amp;ycy;@Mail.Ru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05400" y="2819400"/>
            <a:ext cx="3886200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~PP4019.WAV">
            <a:hlinkClick r:id="" action="ppaction://media"/>
          </p:cNvPr>
          <p:cNvPicPr>
            <a:picLocks noRot="1" noChangeAspect="1"/>
          </p:cNvPicPr>
          <p:nvPr>
            <a:wavAudioFile r:embed="rId1" name="~PP4019.WAV"/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656638" y="63706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2403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3200" dirty="0" smtClean="0">
                <a:solidFill>
                  <a:srgbClr val="FFFF00"/>
                </a:solidFill>
              </a:rPr>
              <a:t>резервуар инфекции – это сумма здоровых инфицированных и больных туберкулёзом лиц</a:t>
            </a:r>
            <a:r>
              <a:rPr lang="ru-RU" sz="4000" dirty="0" smtClean="0"/>
              <a:t> </a:t>
            </a:r>
          </a:p>
        </p:txBody>
      </p:sp>
      <p:pic>
        <p:nvPicPr>
          <p:cNvPr id="9219" name="Picture 3" descr="&amp;Ncy;&amp;ocy;&amp;vcy;&amp;ocy;&amp;scy;&amp;tcy;&amp;icy; &amp;Acy;&amp;rcy;&amp;mcy;&amp;iecy;&amp;ncy;&amp;icy;&amp;icy; - NEWS.am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67000" y="2438400"/>
            <a:ext cx="4953000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~PP651.WAV">
            <a:hlinkClick r:id="" action="ppaction://media"/>
          </p:cNvPr>
          <p:cNvPicPr>
            <a:picLocks noRot="1" noChangeAspect="1"/>
          </p:cNvPicPr>
          <p:nvPr>
            <a:wavAudioFile r:embed="rId1" name="~PP651.WAV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656638" y="63706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1292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3600" dirty="0" smtClean="0">
                <a:solidFill>
                  <a:srgbClr val="FFFF00"/>
                </a:solidFill>
              </a:rPr>
              <a:t>очаги инфекции – это места проживания больных туберкулёзом</a:t>
            </a:r>
            <a:r>
              <a:rPr lang="ru-RU" sz="4000" dirty="0" smtClean="0"/>
              <a:t> </a:t>
            </a:r>
          </a:p>
        </p:txBody>
      </p:sp>
      <p:pic>
        <p:nvPicPr>
          <p:cNvPr id="10243" name="Picture 3" descr="&amp;Fcy;&amp;ocy;&amp;tcy;&amp;ocy;&amp;Tcy;&amp;iecy;&amp;lcy;&amp;iecy;&amp;gcy;&amp;rcy;&amp;acy;&amp;fcy; &quot; &amp;TScy;&amp;acy;&amp;rcy;&amp;scy;&amp;kcy;&amp;acy;&amp;yacy; &amp;Rcy;&amp;ocy;&amp;scy;&amp;scy;&amp;icy;&amp;yacy;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52600" y="1905000"/>
            <a:ext cx="6019800" cy="441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~PP2155.WAV">
            <a:hlinkClick r:id="" action="ppaction://media"/>
          </p:cNvPr>
          <p:cNvPicPr>
            <a:picLocks noRot="1" noChangeAspect="1"/>
          </p:cNvPicPr>
          <p:nvPr>
            <a:wavAudioFile r:embed="rId1" name="~PP2155.WAV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656638" y="63706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670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4000" dirty="0" smtClean="0">
                <a:solidFill>
                  <a:srgbClr val="FFFF00"/>
                </a:solidFill>
              </a:rPr>
              <a:t>контактные лица - члены семьи больного туберкулёзом</a:t>
            </a:r>
            <a:r>
              <a:rPr lang="ru-RU" sz="4000" dirty="0" smtClean="0"/>
              <a:t> </a:t>
            </a:r>
          </a:p>
        </p:txBody>
      </p:sp>
      <p:pic>
        <p:nvPicPr>
          <p:cNvPr id="11267" name="Picture 3" descr="Family at beach &amp;Scy;&amp;tcy;&amp;ocy;&amp;kcy;&amp;ocy;&amp;vcy;&amp;ocy;&amp;iecy; &amp;fcy;&amp;ocy;&amp;tcy;&amp;ocy; Alena Ozerova #309109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52600" y="2057400"/>
            <a:ext cx="5867400" cy="441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~PP1274.WAV">
            <a:hlinkClick r:id="" action="ppaction://media"/>
          </p:cNvPr>
          <p:cNvPicPr>
            <a:picLocks noRot="1" noChangeAspect="1"/>
          </p:cNvPicPr>
          <p:nvPr>
            <a:wavAudioFile r:embed="rId1" name="~PP1274.WAV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656638" y="63706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1121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838200"/>
            <a:ext cx="8229600" cy="5292725"/>
          </a:xfrm>
        </p:spPr>
        <p:txBody>
          <a:bodyPr/>
          <a:lstStyle/>
          <a:p>
            <a:pPr eaLnBrk="1" hangingPunct="1">
              <a:defRPr/>
            </a:pPr>
            <a:r>
              <a:rPr lang="ru-RU" smtClean="0"/>
              <a:t> Причины распространённости туберкулёза и исходы во многом зависят от характера быта, труда, материальной обеспеченности человека, а в настоящее время ещё от поражения ВИЧ-инфекцией. </a:t>
            </a:r>
            <a:endParaRPr lang="en-US" smtClean="0"/>
          </a:p>
          <a:p>
            <a:pPr eaLnBrk="1" hangingPunct="1">
              <a:defRPr/>
            </a:pPr>
            <a:r>
              <a:rPr lang="ru-RU" smtClean="0"/>
              <a:t>Болеют туберкулёзом мужчины и женщины, взрослые, дети и  подростки в период полового созревания, пожилые и лица старческого возраста. </a:t>
            </a:r>
          </a:p>
        </p:txBody>
      </p:sp>
      <p:pic>
        <p:nvPicPr>
          <p:cNvPr id="3" name="~PP4008.WAV">
            <a:hlinkClick r:id="" action="ppaction://media"/>
          </p:cNvPr>
          <p:cNvPicPr>
            <a:picLocks noRot="1" noChangeAspect="1"/>
          </p:cNvPicPr>
          <p:nvPr>
            <a:wavAudioFile r:embed="rId1" name="~PP4008.WAV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656638" y="63706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3125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Содержимое 3" descr="tbcpozv.png"/>
          <p:cNvPicPr>
            <a:picLocks noGrp="1" noChangeAspect="1"/>
          </p:cNvPicPr>
          <p:nvPr>
            <p:ph type="body" idx="1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228600" y="152400"/>
            <a:ext cx="2743200" cy="2182813"/>
          </a:xfrm>
          <a:noFill/>
        </p:spPr>
      </p:pic>
      <p:pic>
        <p:nvPicPr>
          <p:cNvPr id="13315" name="Picture 2" descr="D:\Документы\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85800" y="3962400"/>
            <a:ext cx="5257800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6" name="Picture 4" descr="&amp;Vcy;&amp;ycy;&amp;rcy;&amp;acy;&amp;zhcy;&amp;iecy;&amp;ncy;&amp;ncy;&amp;ocy;&amp;iecy; &amp;icy;&amp;scy;&amp;kcy;&amp;rcy;&amp;icy;&amp;vcy;&amp;lcy;&amp;iecy;&amp;ncy;&amp;icy;&amp;iecy; &amp;pcy;&amp;ocy;&amp;zcy;&amp;vcy;&amp;ocy;&amp;ncy;&amp;ocy;&amp;chcy;&amp;ncy;&amp;icy;&amp;kcy;&amp;acy; &amp;pcy;&amp;rcy;&amp;icy; &amp;kcy;&amp;ocy;&amp;scy;&amp;tcy;&amp;ncy;&amp;ocy;&amp;mcy; &amp;tcy;&amp;ucy;&amp;bcy;&amp;iecy;&amp;rcy;&amp;kcy;&amp;ucy;&amp;lcy;&amp;iecy;&amp;zcy;&amp;iecy;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553200" y="3200400"/>
            <a:ext cx="2590800" cy="4705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7" name="Picture 5" descr="&amp;Gcy;&amp;iecy;&amp;mcy;&amp;acy;&amp;tcy;&amp;ocy;&amp;gcy;&amp;iecy;&amp;ncy;&amp;ncy;&amp;ycy;&amp;jcy; &amp;tcy;&amp;ucy;&amp;bcy;&amp;iecy;&amp;rcy;&amp;kcy;&amp;ucy;&amp;lcy;&amp;iecy;&amp;zcy; (&amp;kcy;&amp;ocy;&amp;scy;&amp;tcy;&amp;icy;) - &amp;Icy;&amp;ncy;&amp;fcy;&amp;iecy;&amp;kcy;&amp;tscy;&amp;icy;&amp;ocy;&amp;ncy;&amp;ncy;&amp;ycy;&amp;iecy; &amp;bcy;&amp;ocy;&amp;lcy;&amp;iecy;&amp;zcy;&amp;ncy;&amp;icy; - &amp;Pcy;&amp;acy;&amp;tcy;…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886200" y="0"/>
            <a:ext cx="3429000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8" name="Text Box 6"/>
          <p:cNvSpPr txBox="1">
            <a:spLocks noChangeArrowheads="1"/>
          </p:cNvSpPr>
          <p:nvPr/>
        </p:nvSpPr>
        <p:spPr bwMode="auto">
          <a:xfrm>
            <a:off x="533400" y="2895600"/>
            <a:ext cx="30099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 b="1">
                <a:latin typeface="Tahoma" pitchFamily="34" charset="0"/>
              </a:rPr>
              <a:t>Туберкулезный спондилит</a:t>
            </a:r>
          </a:p>
        </p:txBody>
      </p:sp>
      <p:sp>
        <p:nvSpPr>
          <p:cNvPr id="13319" name="Text Box 7"/>
          <p:cNvSpPr txBox="1">
            <a:spLocks noChangeArrowheads="1"/>
          </p:cNvSpPr>
          <p:nvPr/>
        </p:nvSpPr>
        <p:spPr bwMode="auto">
          <a:xfrm>
            <a:off x="4708525" y="5494338"/>
            <a:ext cx="1806575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000" b="1">
                <a:latin typeface="Tahoma" pitchFamily="34" charset="0"/>
              </a:rPr>
              <a:t>Бартельс</a:t>
            </a:r>
          </a:p>
          <a:p>
            <a:r>
              <a:rPr lang="ru-RU" sz="2000" b="1">
                <a:latin typeface="Tahoma" pitchFamily="34" charset="0"/>
              </a:rPr>
              <a:t>1907г</a:t>
            </a:r>
          </a:p>
          <a:p>
            <a:r>
              <a:rPr lang="ru-RU" sz="2000" b="1">
                <a:latin typeface="Tahoma" pitchFamily="34" charset="0"/>
              </a:rPr>
              <a:t>Гейдельберг</a:t>
            </a:r>
          </a:p>
        </p:txBody>
      </p:sp>
      <p:pic>
        <p:nvPicPr>
          <p:cNvPr id="8" name="~PP3802.WAV">
            <a:hlinkClick r:id="" action="ppaction://media"/>
          </p:cNvPr>
          <p:cNvPicPr>
            <a:picLocks noRot="1" noChangeAspect="1"/>
          </p:cNvPicPr>
          <p:nvPr>
            <a:wavAudioFile r:embed="rId1" name="~PP3802.WAV"/>
          </p:nvPr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656638" y="63706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3236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ru-RU" smtClean="0"/>
          </a:p>
        </p:txBody>
      </p:sp>
      <p:pic>
        <p:nvPicPr>
          <p:cNvPr id="14339" name="Picture 3" descr="&amp;Pcy;&amp;ocy;&amp;pcy;&amp;ucy;&amp;lcy;&amp;yacy;&amp;rcy;&amp;ncy;&amp;ycy;&amp;iecy; &amp;Ncy;&amp;ocy;&amp;vcy;&amp;ocy;&amp;scy;&amp;tcy;&amp;icy; :: donbass.ua - &amp;ncy;&amp;ocy;&amp;vcy;&amp;ocy;&amp;scy;&amp;tcy;&amp;icy; &amp;Dcy;&amp;ocy;&amp;ncy;&amp;bcy;&amp;acy;&amp;scy;&amp;scy;&amp;acy;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66800" y="381000"/>
            <a:ext cx="7620000" cy="601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~PP3298.WAV">
            <a:hlinkClick r:id="" action="ppaction://media"/>
          </p:cNvPr>
          <p:cNvPicPr>
            <a:picLocks noRot="1" noChangeAspect="1"/>
          </p:cNvPicPr>
          <p:nvPr>
            <a:wavAudioFile r:embed="rId1" name="~PP3298.WAV"/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656638" y="63706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747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2400" smtClean="0"/>
              <a:t>Основные проявления туберкулеза:</a:t>
            </a:r>
            <a:br>
              <a:rPr lang="ru-RU" sz="2400" smtClean="0"/>
            </a:br>
            <a:r>
              <a:rPr lang="ru-RU" sz="2400" smtClean="0">
                <a:solidFill>
                  <a:srgbClr val="FF3300"/>
                </a:solidFill>
              </a:rPr>
              <a:t>кашель</a:t>
            </a:r>
            <a:br>
              <a:rPr lang="ru-RU" sz="2400" smtClean="0">
                <a:solidFill>
                  <a:srgbClr val="FF3300"/>
                </a:solidFill>
              </a:rPr>
            </a:br>
            <a:r>
              <a:rPr lang="ru-RU" sz="2400" smtClean="0">
                <a:solidFill>
                  <a:srgbClr val="FF3300"/>
                </a:solidFill>
              </a:rPr>
              <a:t>кровохарканье</a:t>
            </a:r>
            <a:br>
              <a:rPr lang="ru-RU" sz="2400" smtClean="0">
                <a:solidFill>
                  <a:srgbClr val="FF3300"/>
                </a:solidFill>
              </a:rPr>
            </a:br>
            <a:r>
              <a:rPr lang="ru-RU" sz="2400" smtClean="0">
                <a:solidFill>
                  <a:srgbClr val="FF3300"/>
                </a:solidFill>
              </a:rPr>
              <a:t>лихорадка</a:t>
            </a:r>
            <a:br>
              <a:rPr lang="ru-RU" sz="2400" smtClean="0">
                <a:solidFill>
                  <a:srgbClr val="FF3300"/>
                </a:solidFill>
              </a:rPr>
            </a:br>
            <a:r>
              <a:rPr lang="ru-RU" sz="2400" smtClean="0">
                <a:solidFill>
                  <a:srgbClr val="FF3300"/>
                </a:solidFill>
              </a:rPr>
              <a:t>истощение</a:t>
            </a:r>
          </a:p>
        </p:txBody>
      </p:sp>
      <p:pic>
        <p:nvPicPr>
          <p:cNvPr id="15363" name="Picture 3" descr="&amp;Kcy;&amp;rcy;&amp;acy;&amp;tcy;&amp;kcy;&amp;acy;&amp;yacy; &amp;icy;&amp;scy;&amp;tcy;&amp;ocy;&amp;rcy;&amp;icy;&amp;yacy; &amp;rcy;&amp;acy;&amp;zcy;&amp;vcy;&amp;icy;&amp;tcy;&amp;icy;&amp;yacy; &amp;bcy;&amp;icy;&amp;ocy;&amp;lcy;&amp;ocy;&amp;gcy;&amp;icy;&amp;icy; &amp;Bcy;&amp;icy;&amp;ocy;&amp;lcy;&amp;ocy;&amp;gcy;&amp;icy;&amp;yacy; 6 &amp;kcy;&amp;lcy;&amp;acy;&amp;scy;&amp;scy; &amp;Bcy;&amp;icy;&amp;ocy;&amp;lcy;&amp;ocy;&amp;gcy;&amp;icy;&amp;yacy; - &amp;ncy;&amp;acy;&amp;ucy;&amp;kcy;&amp;acy; &amp;ocy; &amp;zhcy;&amp;icy;&amp;vcy;&amp;ocy;&amp;jcy; &amp;pcy;&amp;rcy;&amp;icy;&amp;rcy;&amp;ocy;&amp;dcy;&amp;iecy; :: &amp;Ucy;&amp;chcy;&amp;iocy;&amp;bcy;&amp;acy;-&amp;Lcy;&amp;iecy;&amp;gcy;&amp;kcy;&amp;ocy;.&amp;Rcy;&amp;Fcy;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1752600"/>
            <a:ext cx="2933700" cy="344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4" name="Picture 4" descr="&amp;TScy;&amp;iecy;&amp;lcy;&amp;iecy;&amp;bcy;&amp;ncy;&amp;ycy;&amp;iecy; &amp;rcy;&amp;acy;&amp;scy;&amp;tcy;&amp;iecy;&amp;ncy;&amp;icy;&amp;yacy; (fb2) &amp;Kcy;&amp;ucy;&amp;lcy;&amp;Lcy;&amp;icy;&amp;bcy; - &amp;Kcy;&amp;lcy;&amp;acy;&amp;scy;&amp;scy;&amp;ncy;&amp;acy;&amp;yacy; &amp;bcy;&amp;icy;&amp;bcy;&amp;lcy;&amp;icy;&amp;ocy;&amp;tcy;&amp;iecy;&amp;kcy;&amp;acy;. &amp;Scy;&amp;kcy;&amp;acy;&amp;chcy;&amp;acy;&amp;tcy;&amp;softcy; &amp;bcy;&amp;iecy;&amp;scy;&amp;pcy;&amp;lcy;&amp;acy;&amp;tcy;&amp;ncy;&amp;ocy; &amp;kcy;&amp;ncy;&amp;icy;&amp;gcy;&amp;icy;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895600" y="3124200"/>
            <a:ext cx="3048000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5" name="Picture 5" descr="Philosophers of 17 countries to attend Avicenna Festival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943600" y="4038600"/>
            <a:ext cx="3048000" cy="312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~PP2148.WAV">
            <a:hlinkClick r:id="" action="ppaction://media"/>
          </p:cNvPr>
          <p:cNvPicPr>
            <a:picLocks noRot="1" noChangeAspect="1"/>
          </p:cNvPicPr>
          <p:nvPr>
            <a:wavAudioFile r:embed="rId1" name="~PP2148.WAV"/>
          </p:nvPr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656638" y="63706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1505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3200" smtClean="0">
                <a:solidFill>
                  <a:srgbClr val="FFFF00"/>
                </a:solidFill>
              </a:rPr>
              <a:t>туберкулёз</a:t>
            </a:r>
            <a:r>
              <a:rPr lang="ru-RU" sz="3200" smtClean="0"/>
              <a:t> происходит от латинского слова </a:t>
            </a:r>
            <a:r>
              <a:rPr lang="ru-RU" sz="3200" smtClean="0">
                <a:solidFill>
                  <a:srgbClr val="FFFF00"/>
                </a:solidFill>
              </a:rPr>
              <a:t>туберкулюм – бугорок</a:t>
            </a:r>
            <a:r>
              <a:rPr lang="ru-RU" sz="4000" smtClean="0"/>
              <a:t> </a:t>
            </a:r>
          </a:p>
        </p:txBody>
      </p:sp>
      <p:pic>
        <p:nvPicPr>
          <p:cNvPr id="16387" name="Picture 3" descr="&amp;Dcy;&amp;zhcy;&amp;icy;&amp;ncy;. &amp;Mcy;&amp;iecy;&amp;lcy;&amp;ocy;&amp;dcy;&amp;icy;&amp;yacy; &amp;icy;&amp;zcy; &amp;vcy;&amp;ocy;&amp;scy;&amp;softcy;&amp;mcy;&amp;icy; &amp;ncy;&amp;ocy;&amp;tcy;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62000" y="2133600"/>
            <a:ext cx="2971800" cy="3829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8" name="Picture 4" descr="&amp;Tcy;&amp;ucy;&amp;bcy;&amp;iecy;&amp;rcy;&amp;kcy;&amp;ucy;&amp;lcy;&amp;iecy;&amp;zcy; &amp;lcy;&amp;iecy;&amp;gcy;&amp;kcy;&amp;icy;&amp;khcy;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800600" y="2209800"/>
            <a:ext cx="3733800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9" name="Text Box 5"/>
          <p:cNvSpPr txBox="1">
            <a:spLocks noChangeArrowheads="1"/>
          </p:cNvSpPr>
          <p:nvPr/>
        </p:nvSpPr>
        <p:spPr bwMode="auto">
          <a:xfrm>
            <a:off x="1447800" y="6223000"/>
            <a:ext cx="24114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000" b="1">
                <a:latin typeface="Tahoma" pitchFamily="34" charset="0"/>
              </a:rPr>
              <a:t>Сильвиус, 16 век</a:t>
            </a:r>
          </a:p>
        </p:txBody>
      </p:sp>
      <p:pic>
        <p:nvPicPr>
          <p:cNvPr id="9" name="~PP2596.WAV">
            <a:hlinkClick r:id="" action="ppaction://media"/>
          </p:cNvPr>
          <p:cNvPicPr>
            <a:picLocks noRot="1" noChangeAspect="1"/>
          </p:cNvPicPr>
          <p:nvPr>
            <a:wavAudioFile r:embed="rId1" name="~PP2596.WAV"/>
          </p:nvPr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656638" y="63706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2696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&amp;Pcy;&amp;rcy;&amp;acy;&amp;vcy;&amp;dcy;&amp;acy;.if.ua - &amp;Vcy; &amp;Iukcy;&amp;vcy;&amp;acy;&amp;ncy;&amp;ocy;-&amp;Fcy;&amp;rcy;&amp;acy;&amp;ncy;&amp;kcy;&amp;iukcy;&amp;vcy;&amp;scy;&amp;softcy;&amp;kcy;&amp;iukcy;&amp;jcy; &amp;kcy;&amp;ocy;&amp;lcy;&amp;ocy;&amp;ncy;&amp;iukcy;&amp;yicy; &amp;ucy;&amp;tcy;&amp;rcy;&amp;icy;&amp;mcy;&amp;ucy;&amp;vcy;&amp;acy;&amp;lcy;&amp;icy; &amp;ncy;&amp;iecy;&amp;zcy;&amp;acy;&amp;kcy;&amp;ocy;&amp;ncy;&amp;ncy;&amp;ocy; &amp;zcy;&amp;acy;&amp;scy;&amp;ucy;&amp;dcy;&amp;zhcy;&amp;iecy;&amp;ncy;&amp;ucy; &amp;mcy;&amp;ocy;&amp;lcy;&amp;ocy;&amp;dcy;&amp;ucy; &amp;zhcy;&amp;iukcy;&amp;ncy;&amp;kcy;&amp;ucy; &amp;zcy; &amp;Dcy;&amp;ocy;&amp;ncy;&amp;iecy;&amp;chcy;&amp;icy;&amp;ncy;&amp;ncy;&amp;icy;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38200" y="685800"/>
            <a:ext cx="3429000" cy="464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1" name="Text Box 3"/>
          <p:cNvSpPr txBox="1">
            <a:spLocks noChangeArrowheads="1"/>
          </p:cNvSpPr>
          <p:nvPr/>
        </p:nvSpPr>
        <p:spPr bwMode="auto">
          <a:xfrm>
            <a:off x="4441825" y="1676400"/>
            <a:ext cx="3863975" cy="1920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>
                <a:latin typeface="Tahoma" pitchFamily="34" charset="0"/>
              </a:rPr>
              <a:t>В России туберкулёз называли </a:t>
            </a:r>
          </a:p>
          <a:p>
            <a:r>
              <a:rPr lang="ru-RU" sz="2000" b="1">
                <a:solidFill>
                  <a:srgbClr val="FFFF00"/>
                </a:solidFill>
                <a:latin typeface="Tahoma" pitchFamily="34" charset="0"/>
              </a:rPr>
              <a:t>чахоткой </a:t>
            </a:r>
          </a:p>
          <a:p>
            <a:r>
              <a:rPr lang="ru-RU" sz="2000" b="1">
                <a:latin typeface="Tahoma" pitchFamily="34" charset="0"/>
              </a:rPr>
              <a:t>от слова чахнуть или</a:t>
            </a:r>
          </a:p>
          <a:p>
            <a:r>
              <a:rPr lang="ru-RU" sz="2000" b="1">
                <a:solidFill>
                  <a:srgbClr val="FFFF00"/>
                </a:solidFill>
                <a:latin typeface="Tahoma" pitchFamily="34" charset="0"/>
              </a:rPr>
              <a:t>бугорчаткой</a:t>
            </a:r>
          </a:p>
          <a:p>
            <a:r>
              <a:rPr lang="ru-RU" sz="2000" b="1">
                <a:latin typeface="Tahoma" pitchFamily="34" charset="0"/>
              </a:rPr>
              <a:t>от слова бугорок. </a:t>
            </a:r>
          </a:p>
        </p:txBody>
      </p:sp>
      <p:pic>
        <p:nvPicPr>
          <p:cNvPr id="4" name="~PP3248.WAV">
            <a:hlinkClick r:id="" action="ppaction://media"/>
          </p:cNvPr>
          <p:cNvPicPr>
            <a:picLocks noRot="1" noChangeAspect="1"/>
          </p:cNvPicPr>
          <p:nvPr>
            <a:wavAudioFile r:embed="rId1" name="~PP3248.WAV"/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656638" y="63706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861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&amp;Tcy;&amp;rcy;&amp;icy;&amp;kcy;&amp;ocy;&amp;zcy; &amp;IEcy;&amp;lcy;&amp;iecy;&amp;ncy;&amp;acy; &amp;Ncy;&amp;icy;&amp;kcy;&amp;ocy;&amp;lcy;&amp;acy;&amp;iecy;&amp;vcy;&amp;ncy;&amp;acy;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3505200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5" name="Text Box 3"/>
          <p:cNvSpPr txBox="1">
            <a:spLocks noChangeArrowheads="1"/>
          </p:cNvSpPr>
          <p:nvPr/>
        </p:nvSpPr>
        <p:spPr bwMode="auto">
          <a:xfrm>
            <a:off x="762000" y="2895600"/>
            <a:ext cx="241776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>
                <a:latin typeface="Tahoma" pitchFamily="34" charset="0"/>
              </a:rPr>
              <a:t>Суд царя Хамурапи</a:t>
            </a:r>
          </a:p>
        </p:txBody>
      </p:sp>
      <p:pic>
        <p:nvPicPr>
          <p:cNvPr id="18436" name="Picture 4" descr="&amp;Acy;&amp;bcy;&amp;iecy;&amp;lcy;&amp;softcy; &amp;Vcy;&amp;icy;&amp;lcy;&amp;softcy;&amp;mcy;&amp;iecy;&amp;ncy;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76600" y="533400"/>
            <a:ext cx="3200400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7" name="Picture 5" descr="&amp;Mcy;&amp;ocy;&amp;rcy;&amp;scy;&amp;kcy;&amp;icy;&amp;iecy; &amp;scy;&amp;vcy;&amp;icy;&amp;ncy;&amp;kcy;&amp;icy;. &amp;Vcy;&amp;icy;&amp;dcy;&amp;iecy;&amp;ocy;. &amp;Fcy;&amp;ocy;&amp;tcy;&amp;ocy;. &amp;Pcy;&amp;ucy;&amp;bcy;&amp;lcy;&amp;icy;&amp;kcy;&amp;acy;&amp;tscy;&amp;icy;&amp;icy;. &amp;Ocy;&amp;pcy;&amp;rcy;&amp;ocy;&amp;scy;&amp;ycy; - &amp;Mcy;&amp;ocy;&amp;rcy;&amp;scy;&amp;kcy;&amp;acy;&amp;yacy; &amp;scy;&amp;vcy;&amp;icy;&amp;ncy;&amp;kcy;&amp;acy; &amp;bcy;&amp;iecy;&amp;zhcy;&amp;icy;&amp;tcy; &amp;pcy;&amp;rcy;&amp;yacy;&amp;tcy;&amp;acy;&amp;tcy;&amp;softcy;&amp;scy;&amp;yacy; &amp;vcy; &amp;dcy;&amp;ocy;&amp;mcy;&amp;icy;&amp;kcy; - &amp;Ncy;&amp;acy; &amp;pcy;&amp;rcy;&amp;icy;&amp;rcy;&amp;ocy;&amp;dcy;&amp;iecy;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38200" y="3505200"/>
            <a:ext cx="3124200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8" name="Picture 6" descr="&amp;Gcy;&amp;Lcy;&amp;Acy;&amp;Vcy;&amp;Acy; 10 &amp;Vcy;&amp;Ocy;&amp;Scy;&amp;Pcy;&amp;Acy;&amp;Lcy;&amp;IEcy;&amp;Ncy;&amp;Icy;&amp;IEcy; - &amp;Ucy;&amp;chcy;&amp;iecy;&amp;bcy;&amp;ncy;&amp;icy;&amp;kcy; &amp;pcy;&amp;ocy;&amp;dcy;&amp;gcy;&amp;ocy;&amp;tcy;&amp;ocy;&amp;vcy;&amp;lcy;&amp;iecy;&amp;ncy; &amp;kcy;&amp;ocy;&amp;lcy;&amp;lcy;&amp;iecy;&amp;kcy;&amp;tcy;&amp;icy;&amp;vcy;&amp;ocy;&amp;mcy; &amp;acy;&amp;vcy;&amp;tcy;&amp;ocy;&amp;rcy;&amp;ocy;&amp;vcy; &amp;vcy;&amp;iecy;&amp;dcy;&amp;ucy;&amp;shchcy;&amp;icy;&amp;mcy;&amp;icy; &amp;pcy;&amp;acy;&amp;tcy;&amp;ocy;&amp;fcy;&amp;icy;&amp;zcy;&amp;icy;&amp;ocy;&amp;lcy;&amp;ocy;&amp;gcy;&amp;acy;&amp;mcy;&amp;icy; &amp;Rcy;&amp;ocy;&amp;scy;&amp;scy;&amp;icy;&amp;icy; &amp;icy; &amp;scy;&amp;tcy;&amp;rcy;&amp;acy;&amp;ncy; &amp;Scy;&amp;Ncy;&amp;Gcy; (&amp;Ucy;&amp;kcy;&amp;rcy;&amp;acy;&amp;icy;&amp;ncy;&amp;acy;,.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172200" y="1752600"/>
            <a:ext cx="2971800" cy="327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9" name="Text Box 7"/>
          <p:cNvSpPr txBox="1">
            <a:spLocks noChangeArrowheads="1"/>
          </p:cNvSpPr>
          <p:nvPr/>
        </p:nvSpPr>
        <p:spPr bwMode="auto">
          <a:xfrm>
            <a:off x="6286500" y="4572000"/>
            <a:ext cx="30734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b="1">
                <a:solidFill>
                  <a:srgbClr val="FF3300"/>
                </a:solidFill>
                <a:latin typeface="Tahoma" pitchFamily="34" charset="0"/>
              </a:rPr>
              <a:t>Конгейм Юлиус Фридрих</a:t>
            </a:r>
          </a:p>
          <a:p>
            <a:pPr algn="ctr"/>
            <a:r>
              <a:rPr lang="ru-RU" b="1">
                <a:solidFill>
                  <a:srgbClr val="FF3300"/>
                </a:solidFill>
                <a:latin typeface="Tahoma" pitchFamily="34" charset="0"/>
              </a:rPr>
              <a:t>1879г</a:t>
            </a:r>
          </a:p>
        </p:txBody>
      </p:sp>
      <p:sp>
        <p:nvSpPr>
          <p:cNvPr id="18440" name="Text Box 8"/>
          <p:cNvSpPr txBox="1">
            <a:spLocks noChangeArrowheads="1"/>
          </p:cNvSpPr>
          <p:nvPr/>
        </p:nvSpPr>
        <p:spPr bwMode="auto">
          <a:xfrm>
            <a:off x="4419600" y="3505200"/>
            <a:ext cx="863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>
                <a:latin typeface="Tahoma" pitchFamily="34" charset="0"/>
              </a:rPr>
              <a:t>1865г</a:t>
            </a:r>
          </a:p>
        </p:txBody>
      </p:sp>
      <p:pic>
        <p:nvPicPr>
          <p:cNvPr id="18441" name="Picture 9" descr="&amp;Gcy;&amp;ocy;&amp;dcy; &amp;Kcy;&amp;rcy;&amp;ocy;&amp;lcy;&amp;icy;&amp;kcy;&amp;acy; (&amp;Kcy;&amp;ocy;&amp;tcy;&amp;acy;) - &amp;Scy;&amp;tcy;&amp;rcy;&amp;acy;&amp;ncy;&amp;icy;&amp;tscy;&amp;acy; 2 - &amp;Fcy;&amp;ocy;&amp;rcy;&amp;ucy;&amp;mcy;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429000" y="4419600"/>
            <a:ext cx="2895600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42" name="Line 10"/>
          <p:cNvSpPr>
            <a:spLocks noChangeShapeType="1"/>
          </p:cNvSpPr>
          <p:nvPr/>
        </p:nvSpPr>
        <p:spPr bwMode="auto">
          <a:xfrm flipH="1">
            <a:off x="3048000" y="2895600"/>
            <a:ext cx="914400" cy="1066800"/>
          </a:xfrm>
          <a:prstGeom prst="line">
            <a:avLst/>
          </a:prstGeom>
          <a:noFill/>
          <a:ln w="76200">
            <a:solidFill>
              <a:srgbClr val="FF33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8443" name="Line 11"/>
          <p:cNvSpPr>
            <a:spLocks noChangeShapeType="1"/>
          </p:cNvSpPr>
          <p:nvPr/>
        </p:nvSpPr>
        <p:spPr bwMode="auto">
          <a:xfrm flipH="1">
            <a:off x="5791200" y="3733800"/>
            <a:ext cx="762000" cy="990600"/>
          </a:xfrm>
          <a:prstGeom prst="line">
            <a:avLst/>
          </a:prstGeom>
          <a:noFill/>
          <a:ln w="76200">
            <a:solidFill>
              <a:srgbClr val="FF33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pic>
        <p:nvPicPr>
          <p:cNvPr id="13" name="~PP2794.WAV">
            <a:hlinkClick r:id="" action="ppaction://media"/>
          </p:cNvPr>
          <p:cNvPicPr>
            <a:picLocks noRot="1" noChangeAspect="1"/>
          </p:cNvPicPr>
          <p:nvPr>
            <a:wavAudioFile r:embed="rId1" name="~PP2794.WAV"/>
          </p:nvPr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8656638" y="63706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12607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693456515_tonnel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2743200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59" name="Picture 3" descr="&amp;Vcy; &amp;KHcy;&amp;acy;&amp;bcy;&amp;acy;&amp;rcy;&amp;ocy;&amp;vcy;&amp;scy;&amp;kcy;&amp;iecy; &amp;bcy;&amp;ocy;&amp;lcy;&amp;softcy;&amp;ncy;&amp;ycy;&amp;iecy; &amp;tcy;&amp;ucy;&amp;bcy;&amp;iecy;&amp;rcy;&amp;kcy;&amp;ucy;&amp;lcy;&amp;iecy;&amp;zcy;&amp;ocy;&amp;mcy; &amp;vcy;&amp;ycy;&amp;shcy;&amp;lcy;&amp;icy; &amp;ncy;&amp;acy; &amp;mcy;&amp;icy;&amp;tcy;&amp;icy;&amp;ncy;&amp;gcy; &amp;pcy;&amp;rcy;&amp;ocy;&amp;tcy;&amp;icy;&amp;vcy; &amp;scy;&amp;ocy;&amp;kcy;&amp;rcy;&amp;acy;&amp;shchcy;&amp;iecy;&amp;ncy;&amp;icy;&amp;yacy; &amp;pcy;&amp;iecy;&amp;ncy;&amp;scy;&amp;icy;&amp;jcy;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743200" y="1676400"/>
            <a:ext cx="3276600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0" name="Picture 4" descr="LuNATOCHKA - &amp;YAcy; &amp;ncy;&amp;acy;&amp;mcy;&amp;iecy;&amp;rcy;&amp;iecy;&amp;ncy;&amp;acy; &amp;scy;&amp;tcy;&amp;acy;&amp;tcy;&amp;softcy; &amp;scy;&amp;tcy;&amp;rcy;&amp;ocy;&amp;jcy;&amp;ncy;&amp;ocy;&amp;jcy; &amp;icy; &amp;kcy;&amp;rcy;&amp;acy;&amp;scy;&amp;icy;&amp;vcy;&amp;ocy;&amp;jcy; - &amp;Pcy;&amp;rcy;&amp;ocy;&amp;scy;&amp;mcy;&amp;ocy;&amp;tcy;&amp;rcy;…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638800" y="3733800"/>
            <a:ext cx="3505200" cy="312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61" name="Text Box 5"/>
          <p:cNvSpPr txBox="1">
            <a:spLocks noChangeArrowheads="1"/>
          </p:cNvSpPr>
          <p:nvPr/>
        </p:nvSpPr>
        <p:spPr bwMode="auto">
          <a:xfrm>
            <a:off x="152400" y="3195638"/>
            <a:ext cx="2590800" cy="3662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>
                <a:solidFill>
                  <a:srgbClr val="FFFF00"/>
                </a:solidFill>
                <a:latin typeface="Tahoma" pitchFamily="34" charset="0"/>
              </a:rPr>
              <a:t>24 марта 1882 года в Берлине </a:t>
            </a:r>
          </a:p>
          <a:p>
            <a:r>
              <a:rPr lang="ru-RU" b="1">
                <a:solidFill>
                  <a:srgbClr val="FFFF00"/>
                </a:solidFill>
                <a:latin typeface="Tahoma" pitchFamily="34" charset="0"/>
              </a:rPr>
              <a:t>на заседании</a:t>
            </a:r>
          </a:p>
          <a:p>
            <a:r>
              <a:rPr lang="ru-RU" b="1">
                <a:solidFill>
                  <a:srgbClr val="FFFF00"/>
                </a:solidFill>
                <a:latin typeface="Tahoma" pitchFamily="34" charset="0"/>
              </a:rPr>
              <a:t> общества физиологов </a:t>
            </a:r>
          </a:p>
          <a:p>
            <a:r>
              <a:rPr lang="ru-RU" b="1">
                <a:solidFill>
                  <a:srgbClr val="FFFF00"/>
                </a:solidFill>
                <a:latin typeface="Tahoma" pitchFamily="34" charset="0"/>
              </a:rPr>
              <a:t>Кох сделал доклад </a:t>
            </a:r>
          </a:p>
          <a:p>
            <a:r>
              <a:rPr lang="ru-RU" b="1">
                <a:solidFill>
                  <a:srgbClr val="FFFF00"/>
                </a:solidFill>
                <a:latin typeface="Tahoma" pitchFamily="34" charset="0"/>
              </a:rPr>
              <a:t>«Об этиологии туберкулёза». </a:t>
            </a:r>
          </a:p>
          <a:p>
            <a:r>
              <a:rPr lang="ru-RU" b="1">
                <a:solidFill>
                  <a:srgbClr val="FFFF00"/>
                </a:solidFill>
                <a:latin typeface="Tahoma" pitchFamily="34" charset="0"/>
              </a:rPr>
              <a:t>В 1905 году Р.Кох </a:t>
            </a:r>
          </a:p>
          <a:p>
            <a:r>
              <a:rPr lang="ru-RU" b="1">
                <a:solidFill>
                  <a:srgbClr val="FFFF00"/>
                </a:solidFill>
                <a:latin typeface="Tahoma" pitchFamily="34" charset="0"/>
              </a:rPr>
              <a:t>за открытие МБТ</a:t>
            </a:r>
          </a:p>
          <a:p>
            <a:r>
              <a:rPr lang="ru-RU" b="1">
                <a:solidFill>
                  <a:srgbClr val="FFFF00"/>
                </a:solidFill>
                <a:latin typeface="Tahoma" pitchFamily="34" charset="0"/>
              </a:rPr>
              <a:t> был удостоен Нобелевской премии</a:t>
            </a:r>
            <a:endParaRPr lang="ru-RU" b="1">
              <a:latin typeface="Tahoma" pitchFamily="34" charset="0"/>
            </a:endParaRPr>
          </a:p>
        </p:txBody>
      </p:sp>
      <p:sp>
        <p:nvSpPr>
          <p:cNvPr id="19462" name="AutoShape 6"/>
          <p:cNvSpPr>
            <a:spLocks noChangeArrowheads="1"/>
          </p:cNvSpPr>
          <p:nvPr/>
        </p:nvSpPr>
        <p:spPr bwMode="auto">
          <a:xfrm>
            <a:off x="3124200" y="228600"/>
            <a:ext cx="2590800" cy="1219200"/>
          </a:xfrm>
          <a:prstGeom prst="downArrow">
            <a:avLst>
              <a:gd name="adj1" fmla="val 50000"/>
              <a:gd name="adj2" fmla="val 25000"/>
            </a:avLst>
          </a:prstGeom>
          <a:solidFill>
            <a:srgbClr val="FF33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1400" b="1">
                <a:latin typeface="Tahoma" pitchFamily="34" charset="0"/>
              </a:rPr>
              <a:t>Микобактерия</a:t>
            </a:r>
          </a:p>
          <a:p>
            <a:pPr algn="ctr"/>
            <a:r>
              <a:rPr lang="ru-RU" sz="1400" b="1">
                <a:latin typeface="Tahoma" pitchFamily="34" charset="0"/>
              </a:rPr>
              <a:t>туберкулеза</a:t>
            </a:r>
          </a:p>
        </p:txBody>
      </p:sp>
      <p:sp>
        <p:nvSpPr>
          <p:cNvPr id="19463" name="Text Box 7"/>
          <p:cNvSpPr txBox="1">
            <a:spLocks noChangeArrowheads="1"/>
          </p:cNvSpPr>
          <p:nvPr/>
        </p:nvSpPr>
        <p:spPr bwMode="auto">
          <a:xfrm>
            <a:off x="6477000" y="762000"/>
            <a:ext cx="2057400" cy="2563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>
                <a:solidFill>
                  <a:srgbClr val="FFFF00"/>
                </a:solidFill>
                <a:latin typeface="Tahoma" pitchFamily="34" charset="0"/>
              </a:rPr>
              <a:t>в 1982 году ВОЗ было </a:t>
            </a:r>
          </a:p>
          <a:p>
            <a:r>
              <a:rPr lang="ru-RU" b="1">
                <a:solidFill>
                  <a:srgbClr val="FFFF00"/>
                </a:solidFill>
                <a:latin typeface="Tahoma" pitchFamily="34" charset="0"/>
              </a:rPr>
              <a:t>предложено считать</a:t>
            </a:r>
          </a:p>
          <a:p>
            <a:r>
              <a:rPr lang="ru-RU" b="1">
                <a:solidFill>
                  <a:srgbClr val="FFFF00"/>
                </a:solidFill>
                <a:latin typeface="Tahoma" pitchFamily="34" charset="0"/>
              </a:rPr>
              <a:t>24 марта днем борьбы</a:t>
            </a:r>
          </a:p>
          <a:p>
            <a:r>
              <a:rPr lang="ru-RU" b="1">
                <a:solidFill>
                  <a:srgbClr val="FFFF00"/>
                </a:solidFill>
                <a:latin typeface="Tahoma" pitchFamily="34" charset="0"/>
              </a:rPr>
              <a:t>с туберкулёзом</a:t>
            </a:r>
          </a:p>
          <a:p>
            <a:r>
              <a:rPr lang="ru-RU" b="1">
                <a:solidFill>
                  <a:srgbClr val="FFFF00"/>
                </a:solidFill>
                <a:latin typeface="Tahoma" pitchFamily="34" charset="0"/>
              </a:rPr>
              <a:t>или днем белой ромашки </a:t>
            </a:r>
          </a:p>
        </p:txBody>
      </p:sp>
      <p:pic>
        <p:nvPicPr>
          <p:cNvPr id="8" name="~PP3385.WAV">
            <a:hlinkClick r:id="" action="ppaction://media"/>
          </p:cNvPr>
          <p:cNvPicPr>
            <a:picLocks noRot="1" noChangeAspect="1"/>
          </p:cNvPicPr>
          <p:nvPr>
            <a:wavAudioFile r:embed="rId1" name="~PP3385.WAV"/>
          </p:nvPr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656638" y="63706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6184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4000" smtClean="0">
                <a:solidFill>
                  <a:srgbClr val="FFFF00"/>
                </a:solidFill>
              </a:rPr>
              <a:t>Форланини Карло, 1882г.</a:t>
            </a:r>
            <a:br>
              <a:rPr lang="ru-RU" sz="4000" smtClean="0">
                <a:solidFill>
                  <a:srgbClr val="FFFF00"/>
                </a:solidFill>
              </a:rPr>
            </a:br>
            <a:r>
              <a:rPr lang="ru-RU" sz="4000" smtClean="0">
                <a:solidFill>
                  <a:srgbClr val="FFFF00"/>
                </a:solidFill>
              </a:rPr>
              <a:t>Метод исскуственного пневмоторакса</a:t>
            </a:r>
          </a:p>
        </p:txBody>
      </p:sp>
      <p:pic>
        <p:nvPicPr>
          <p:cNvPr id="20483" name="Picture 5" descr="&amp;Pcy;&amp;ncy;&amp;iecy;&amp;vcy;&amp;mcy;&amp;ocy;&amp;tcy;&amp;ocy;&amp;rcy;&amp;acy;&amp;kcy;&amp;scy; &amp;icy;&amp;scy;&amp;kcy;&amp;ucy;&amp;scy;&amp;scy;&amp;tcy;&amp;vcy;&amp;iecy;&amp;ncy;&amp;ncy;&amp;ycy;&amp;jcy; &amp;lcy;&amp;iecy;&amp;chcy;&amp;iecy;&amp;ncy;&amp;icy;&amp;iecy;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95400" y="2209800"/>
            <a:ext cx="6705600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~PP1965.WAV">
            <a:hlinkClick r:id="" action="ppaction://media"/>
          </p:cNvPr>
          <p:cNvPicPr>
            <a:picLocks noRot="1" noChangeAspect="1"/>
          </p:cNvPicPr>
          <p:nvPr>
            <a:wavAudioFile r:embed="rId1" name="~PP1965.WAV"/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656638" y="63706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2294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mtClean="0">
                <a:solidFill>
                  <a:srgbClr val="FFFF00"/>
                </a:solidFill>
              </a:rPr>
              <a:t>Кох Роберт, 1890г.</a:t>
            </a:r>
            <a:br>
              <a:rPr lang="ru-RU" smtClean="0">
                <a:solidFill>
                  <a:srgbClr val="FFFF00"/>
                </a:solidFill>
              </a:rPr>
            </a:br>
            <a:r>
              <a:rPr lang="ru-RU" smtClean="0">
                <a:solidFill>
                  <a:srgbClr val="FFFF00"/>
                </a:solidFill>
              </a:rPr>
              <a:t>Альт-туберкулин Коха</a:t>
            </a:r>
          </a:p>
        </p:txBody>
      </p:sp>
      <p:pic>
        <p:nvPicPr>
          <p:cNvPr id="21507" name="Picture 5" descr="&amp;Icy;&amp;ncy;&amp;fcy;&amp;ocy;&amp;rcy;&amp;mcy;&amp;acy;&amp;tscy;&amp;icy;&amp;ocy;&amp;ncy;&amp;ncy;&amp;ycy;&amp;jcy; &amp;scy;&amp;acy;&amp;jcy;&amp;tcy;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" y="2133600"/>
            <a:ext cx="3886200" cy="3381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8" name="Picture 9" descr="&amp;Tcy;&amp;ucy;&amp;bcy;&amp;iecy;&amp;rcy;&amp;kcy;&amp;ucy;&amp;lcy;&amp;icy;&amp;ncy; &amp;dcy;&amp;lcy;&amp;yacy; &amp;dcy;&amp;iecy;&amp;tcy;&amp;iecy;&amp;jcy; &amp;icy;&amp;zcy; &amp;ZHcy;&amp;icy;&amp;tcy;&amp;ocy;&amp;mcy;&amp;icy;&amp;rcy;&amp;scy;&amp;kcy;&amp;ocy;&amp;gcy;&amp;ocy; &amp;scy;&amp;pcy;&amp;iecy;&amp;tscy;&amp;icy;&amp;acy;&amp;lcy;&amp;icy;&amp;zcy;&amp;icy;&amp;rcy;&amp;ocy;&amp;vcy;&amp;acy;&amp;ncy;&amp;ncy;&amp;ocy;&amp;gcy;&amp;ocy; &amp;Dcy;&amp;ocy;&amp;mcy;&amp;acy; &amp;rcy;&amp;iecy;&amp;bcy;&amp;iecy;&amp;ncy;&amp;kcy;&amp;acy; Centersocial.or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876800" y="2133600"/>
            <a:ext cx="3810000" cy="327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~PP738.WAV">
            <a:hlinkClick r:id="" action="ppaction://media"/>
          </p:cNvPr>
          <p:cNvPicPr>
            <a:picLocks noRot="1" noChangeAspect="1"/>
          </p:cNvPicPr>
          <p:nvPr>
            <a:wavAudioFile r:embed="rId1" name="~PP738.WAV"/>
          </p:nvPr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656638" y="63706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4364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mtClean="0">
                <a:solidFill>
                  <a:srgbClr val="FFFF00"/>
                </a:solidFill>
              </a:rPr>
              <a:t>Рентген Вильгельм, 1895г, х-лучи</a:t>
            </a:r>
          </a:p>
        </p:txBody>
      </p:sp>
      <p:pic>
        <p:nvPicPr>
          <p:cNvPr id="22531" name="Picture 5" descr="&amp;Rcy;&amp;iocy;&amp;ncy;&amp;tcy;&amp;gcy;&amp;iecy;&amp;ncy;, &amp;Vcy;&amp;icy;&amp;lcy;&amp;softcy;&amp;gcy;&amp;iecy;&amp;lcy;&amp;softcy;&amp;mcy; &amp;Kcy;&amp;ocy;&amp;ncy;&amp;rcy;&amp;acy;&amp;dcy;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1000" y="1752600"/>
            <a:ext cx="38862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2" name="Picture 7" descr="&amp;CHcy;&amp;tcy;&amp;ocy;. &amp;Pcy;&amp;ocy;&amp;chcy;&amp;iecy;&amp;mcy;&amp;ucy;. &amp;Zcy;&amp;acy;&amp;chcy;&amp;iecy;&amp;mcy;?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876800" y="1905000"/>
            <a:ext cx="3990975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~PP2170.WAV">
            <a:hlinkClick r:id="" action="ppaction://media"/>
          </p:cNvPr>
          <p:cNvPicPr>
            <a:picLocks noRot="1" noChangeAspect="1"/>
          </p:cNvPicPr>
          <p:nvPr>
            <a:wavAudioFile r:embed="rId1" name="~PP2170.WAV"/>
          </p:nvPr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656638" y="63706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2737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mtClean="0">
                <a:solidFill>
                  <a:srgbClr val="FFFF00"/>
                </a:solidFill>
              </a:rPr>
              <a:t>Клеменс фон Пирке, 1907г, проба Пирке</a:t>
            </a:r>
            <a:r>
              <a:rPr lang="ru-RU" smtClean="0"/>
              <a:t> </a:t>
            </a:r>
          </a:p>
        </p:txBody>
      </p:sp>
      <p:pic>
        <p:nvPicPr>
          <p:cNvPr id="23555" name="Picture 4" descr="Tuberculin Skin Test: Positive and Negative Results of Tuberculin Skin Test - The Brightest Hub For Information"/>
          <p:cNvPicPr>
            <a:picLocks noGrp="1" noChangeAspect="1" noChangeArrowheads="1"/>
          </p:cNvPicPr>
          <p:nvPr>
            <p:ph type="body" idx="4294967295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6664325" y="2438400"/>
            <a:ext cx="2479675" cy="3124200"/>
          </a:xfrm>
          <a:noFill/>
        </p:spPr>
      </p:pic>
      <p:pic>
        <p:nvPicPr>
          <p:cNvPr id="23556" name="Picture 6" descr="&amp;Ncy;&amp;ocy;&amp;vcy;&amp;acy;&amp;yacy; &amp;tcy;&amp;iecy;&amp;scy;&amp;tcy;-&amp;scy;&amp;icy;&amp;scy;&amp;tcy;&amp;iecy;&amp;mcy;&amp;acy; &amp;pcy;&amp;ocy; &amp;dcy;&amp;icy;&amp;acy;&amp;gcy;&amp;ncy;&amp;ocy;&amp;scy;&amp;tcy;&amp;icy;&amp;kcy;&amp;iecy; &amp;acy;&amp;lcy;&amp;lcy;&amp;iecy;&amp;rcy;&amp;gcy;&amp;icy;&amp;icy; &amp;zcy;&amp;rcy;&amp;acy;&amp;bcy;&amp;ocy;&amp;tcy;&amp;acy;&amp;iecy;&amp;tcy; &amp;vcy; &amp;Rcy;&amp;ucy;&amp;dcy;&amp;ncy;&amp;ocy;…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429000" y="2438400"/>
            <a:ext cx="2438400" cy="312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7" name="Picture 8" descr="&amp;Pcy;&amp;Icy;&amp;Rcy;&amp;Kcy;&amp;IEcy; (Pirquet) &amp;Kcy;&amp;lcy;&amp;iecy;&amp;mcy;&amp;iecy;&amp;ncy;&amp;scy;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04800" y="2438400"/>
            <a:ext cx="2590800" cy="312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58" name="Text Box 9"/>
          <p:cNvSpPr txBox="1">
            <a:spLocks noChangeArrowheads="1"/>
          </p:cNvSpPr>
          <p:nvPr/>
        </p:nvSpPr>
        <p:spPr bwMode="auto">
          <a:xfrm>
            <a:off x="533400" y="5867400"/>
            <a:ext cx="245586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>
                <a:solidFill>
                  <a:srgbClr val="FFFF00"/>
                </a:solidFill>
              </a:rPr>
              <a:t>Клеменс фон Пирке</a:t>
            </a:r>
          </a:p>
        </p:txBody>
      </p:sp>
      <p:sp>
        <p:nvSpPr>
          <p:cNvPr id="23559" name="Text Box 10"/>
          <p:cNvSpPr txBox="1">
            <a:spLocks noChangeArrowheads="1"/>
          </p:cNvSpPr>
          <p:nvPr/>
        </p:nvSpPr>
        <p:spPr bwMode="auto">
          <a:xfrm>
            <a:off x="3352800" y="5715000"/>
            <a:ext cx="2633663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b="1">
                <a:solidFill>
                  <a:srgbClr val="FFFF00"/>
                </a:solidFill>
              </a:rPr>
              <a:t>Разновидность </a:t>
            </a:r>
          </a:p>
          <a:p>
            <a:pPr algn="ctr"/>
            <a:r>
              <a:rPr lang="ru-RU" b="1">
                <a:solidFill>
                  <a:srgbClr val="FFFF00"/>
                </a:solidFill>
              </a:rPr>
              <a:t>Скариффикационной</a:t>
            </a:r>
          </a:p>
          <a:p>
            <a:pPr algn="ctr"/>
            <a:r>
              <a:rPr lang="ru-RU" b="1">
                <a:solidFill>
                  <a:srgbClr val="FFFF00"/>
                </a:solidFill>
              </a:rPr>
              <a:t> пробы Пирке</a:t>
            </a:r>
          </a:p>
        </p:txBody>
      </p:sp>
      <p:sp>
        <p:nvSpPr>
          <p:cNvPr id="23560" name="Text Box 11"/>
          <p:cNvSpPr txBox="1">
            <a:spLocks noChangeArrowheads="1"/>
          </p:cNvSpPr>
          <p:nvPr/>
        </p:nvSpPr>
        <p:spPr bwMode="auto">
          <a:xfrm>
            <a:off x="6567488" y="5791200"/>
            <a:ext cx="188912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b="1">
                <a:solidFill>
                  <a:srgbClr val="FFFF00"/>
                </a:solidFill>
              </a:rPr>
              <a:t>Внутрикожная </a:t>
            </a:r>
          </a:p>
          <a:p>
            <a:pPr algn="ctr"/>
            <a:r>
              <a:rPr lang="ru-RU" b="1">
                <a:solidFill>
                  <a:srgbClr val="FFFF00"/>
                </a:solidFill>
              </a:rPr>
              <a:t>проба Манту</a:t>
            </a:r>
          </a:p>
        </p:txBody>
      </p:sp>
      <p:pic>
        <p:nvPicPr>
          <p:cNvPr id="12" name="~PP3287.WAV">
            <a:hlinkClick r:id="" action="ppaction://media"/>
          </p:cNvPr>
          <p:cNvPicPr>
            <a:picLocks noRot="1" noChangeAspect="1"/>
          </p:cNvPicPr>
          <p:nvPr>
            <a:wavAudioFile r:embed="rId1" name="~PP3287.WAV"/>
          </p:nvPr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656638" y="63706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3623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4000" smtClean="0">
                <a:solidFill>
                  <a:srgbClr val="FFFF00"/>
                </a:solidFill>
              </a:rPr>
              <a:t>Альберт Кальметт и Камиль Герен, 1919г –вакцина БЦЖ</a:t>
            </a:r>
            <a:r>
              <a:rPr lang="ru-RU" sz="4000" smtClean="0"/>
              <a:t> </a:t>
            </a:r>
          </a:p>
        </p:txBody>
      </p:sp>
      <p:pic>
        <p:nvPicPr>
          <p:cNvPr id="24579" name="Picture 5" descr="&amp;Vcy;&amp;scy;&amp;iecy; &amp;fcy;&amp;ocy;&amp;rcy;&amp;ucy;&amp;mcy;&amp;ycy; Powered by Invision Power Board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1000" y="2057400"/>
            <a:ext cx="2133600" cy="358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0" name="Picture 7" descr="&amp;Bcy;&amp;TScy;&amp;ZHcy; &amp;Vcy;&amp;icy;&amp;kcy;&amp;icy;&amp;pcy;&amp;iecy;&amp;dcy;&amp;icy;&amp;yacy; - &amp;Gcy;&amp;ocy;&amp;tcy;&amp;ocy;&amp;vcy;&amp;ycy;&amp;iecy; &amp;rcy;&amp;iecy;&amp;fcy;&amp;iecy;&amp;rcy;&amp;acy;&amp;tcy;&amp;ycy; &amp;dcy;&amp;lcy;&amp;yacy; &amp;shcy;&amp;kcy;&amp;ocy;&amp;lcy;&amp;softcy;&amp;ncy;&amp;icy;&amp;kcy;&amp;ocy;&amp;vcy;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048000" y="2057400"/>
            <a:ext cx="2533650" cy="3676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81" name="Text Box 10"/>
          <p:cNvSpPr txBox="1">
            <a:spLocks noChangeArrowheads="1"/>
          </p:cNvSpPr>
          <p:nvPr/>
        </p:nvSpPr>
        <p:spPr bwMode="auto">
          <a:xfrm>
            <a:off x="381000" y="5943600"/>
            <a:ext cx="229711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>
                <a:solidFill>
                  <a:srgbClr val="FFFF00"/>
                </a:solidFill>
              </a:rPr>
              <a:t>Альберт Кальметт</a:t>
            </a:r>
          </a:p>
        </p:txBody>
      </p:sp>
      <p:sp>
        <p:nvSpPr>
          <p:cNvPr id="24582" name="Text Box 12"/>
          <p:cNvSpPr txBox="1">
            <a:spLocks noChangeArrowheads="1"/>
          </p:cNvSpPr>
          <p:nvPr/>
        </p:nvSpPr>
        <p:spPr bwMode="auto">
          <a:xfrm>
            <a:off x="3276600" y="5943600"/>
            <a:ext cx="177641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>
                <a:solidFill>
                  <a:srgbClr val="FFFF00"/>
                </a:solidFill>
              </a:rPr>
              <a:t>Камиль Герен</a:t>
            </a:r>
          </a:p>
        </p:txBody>
      </p:sp>
      <p:pic>
        <p:nvPicPr>
          <p:cNvPr id="24583" name="Picture 14" descr="FU twenty: &amp;pcy;&amp;rcy;&amp;icy;&amp;vcy;&amp;icy;&amp;vcy;&amp;kcy;&amp;acy; &amp;ocy;&amp;tcy; &amp;kcy;&amp;lcy;&amp;iecy;&amp;shchcy;&amp;acy; &amp;dcy;&amp;iecy;&amp;tcy;&amp;yacy;&amp;mcy; &amp;pcy;&amp;rcy;&amp;ocy;&amp;tcy;&amp;icy;&amp;vcy;&amp;ocy;&amp;pcy;&amp;ocy;&amp;kcy;&amp;acy;&amp;zcy;&amp;acy;&amp;ncy;&amp;icy;&amp;yacy;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943600" y="2209800"/>
            <a:ext cx="2876550" cy="3571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84" name="Text Box 15"/>
          <p:cNvSpPr txBox="1">
            <a:spLocks noChangeArrowheads="1"/>
          </p:cNvSpPr>
          <p:nvPr/>
        </p:nvSpPr>
        <p:spPr bwMode="auto">
          <a:xfrm>
            <a:off x="6324600" y="6019800"/>
            <a:ext cx="241458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>
                <a:solidFill>
                  <a:srgbClr val="FFFF00"/>
                </a:solidFill>
              </a:rPr>
              <a:t>Ревакцинация БЦЖ</a:t>
            </a:r>
          </a:p>
        </p:txBody>
      </p:sp>
      <p:pic>
        <p:nvPicPr>
          <p:cNvPr id="10" name="~PP836.WAV">
            <a:hlinkClick r:id="" action="ppaction://media"/>
          </p:cNvPr>
          <p:cNvPicPr>
            <a:picLocks noRot="1" noChangeAspect="1"/>
          </p:cNvPicPr>
          <p:nvPr>
            <a:wavAudioFile r:embed="rId1" name="~PP836.WAV"/>
          </p:nvPr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656638" y="63706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2194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mtClean="0">
                <a:solidFill>
                  <a:srgbClr val="FFFF00"/>
                </a:solidFill>
              </a:rPr>
              <a:t>Селман Ваксман, 1944г, создан стрептомицин</a:t>
            </a:r>
          </a:p>
        </p:txBody>
      </p:sp>
      <p:pic>
        <p:nvPicPr>
          <p:cNvPr id="25603" name="Picture 5" descr="Waksman, Selman (Abraham)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1000" y="1981200"/>
            <a:ext cx="3276600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4" name="Picture 7" descr="&amp;Scy;&amp;tcy;&amp;rcy;&amp;iecy;&amp;pcy;&amp;tcy;&amp;ocy;&amp;mcy;&amp;icy;&amp;tscy;&amp;icy;&amp;ncy;&amp;acy; &amp;scy;&amp;ucy;&amp;lcy;&amp;softcy;&amp;fcy;&amp;acy;&amp;tcy; / &amp;Scy;&amp;pcy;&amp;rcy;&amp;acy;&amp;vcy;&amp;ocy;&amp;chcy;&amp;ncy;&amp;icy;&amp;kcy; &amp;IEcy;&amp;Ncy;&amp;Scy; &amp;Tcy;&amp;Rcy;&amp;Ucy;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953000" y="1981200"/>
            <a:ext cx="3276600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~PP1441.WAV">
            <a:hlinkClick r:id="" action="ppaction://media"/>
          </p:cNvPr>
          <p:cNvPicPr>
            <a:picLocks noRot="1" noChangeAspect="1"/>
          </p:cNvPicPr>
          <p:nvPr>
            <a:wavAudioFile r:embed="rId1" name="~PP1441.WAV"/>
          </p:nvPr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656638" y="63706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6593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4000" smtClean="0"/>
              <a:t> Свойства возбудителя туберкулёза.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057400"/>
            <a:ext cx="8229600" cy="4073525"/>
          </a:xfrm>
        </p:spPr>
        <p:txBody>
          <a:bodyPr/>
          <a:lstStyle/>
          <a:p>
            <a:pPr eaLnBrk="1" hangingPunct="1">
              <a:defRPr/>
            </a:pPr>
            <a:r>
              <a:rPr lang="ru-RU" smtClean="0"/>
              <a:t> Возбудитель туберкулёза относится к низшим растительным грибам и является аэробом и факультативным внутриклеточным паразитом.</a:t>
            </a:r>
          </a:p>
        </p:txBody>
      </p:sp>
      <p:pic>
        <p:nvPicPr>
          <p:cNvPr id="4" name="~PP3046.WAV">
            <a:hlinkClick r:id="" action="ppaction://media"/>
          </p:cNvPr>
          <p:cNvPicPr>
            <a:picLocks noRot="1" noChangeAspect="1"/>
          </p:cNvPicPr>
          <p:nvPr>
            <a:wavAudioFile r:embed="rId1" name="~PP3046.WAV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656638" y="63706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3826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&amp;Mcy;&amp;Icy;&amp;Kcy;&amp;Ocy;&amp;Bcy;&amp;Acy;&amp;Kcy;&amp;Tcy;&amp;IEcy;&amp;Rcy;&amp;Icy;&amp;Icy; &amp;Tcy;&amp;Ucy;&amp;Bcy;&amp;IEcy;&amp;Rcy;&amp;Kcy;&amp;Ucy;&amp;Lcy;&amp;IEcy;&amp;Zcy;&amp;Acy; &amp;Vcy; &amp;Pcy;&amp;Rcy;&amp;IEcy;&amp;Pcy;&amp;Acy;&amp;Rcy;&amp;Acy;&amp;Tcy;&amp;IEcy; &amp;Mcy;&amp;Ocy;&amp;Kcy;&amp;Rcy;&amp;Ocy;&amp;Tcy;&amp;Ycy; &amp;Bcy;&amp;ocy;&amp;lcy;&amp;softcy;&amp;shcy;&amp;acy;&amp;yacy; &amp;mcy;&amp;iecy;&amp;dcy;&amp;icy;&amp;tscy;&amp;icy;&amp;ncy;&amp;scy;&amp;kcy;&amp;acy;&amp;yacy; &amp;ecy;&amp;ncy;&amp;tscy;&amp;icy;&amp;kcy;&amp;lcy;&amp;ocy;&amp;pcy;&amp;iecy;&amp;dcy;&amp;icy;&amp;yacy; Health new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57400" y="533400"/>
            <a:ext cx="5553075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651" name="Line 3"/>
          <p:cNvSpPr>
            <a:spLocks noChangeShapeType="1"/>
          </p:cNvSpPr>
          <p:nvPr/>
        </p:nvSpPr>
        <p:spPr bwMode="auto">
          <a:xfrm flipH="1">
            <a:off x="2514600" y="1066800"/>
            <a:ext cx="4343400" cy="4724400"/>
          </a:xfrm>
          <a:prstGeom prst="line">
            <a:avLst/>
          </a:prstGeom>
          <a:noFill/>
          <a:ln w="57150">
            <a:solidFill>
              <a:srgbClr val="FFFF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7652" name="Line 4"/>
          <p:cNvSpPr>
            <a:spLocks noChangeShapeType="1"/>
          </p:cNvSpPr>
          <p:nvPr/>
        </p:nvSpPr>
        <p:spPr bwMode="auto">
          <a:xfrm>
            <a:off x="4495800" y="3200400"/>
            <a:ext cx="1295400" cy="1371600"/>
          </a:xfrm>
          <a:prstGeom prst="line">
            <a:avLst/>
          </a:prstGeom>
          <a:noFill/>
          <a:ln w="28575">
            <a:solidFill>
              <a:srgbClr val="FFFF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7653" name="Text Box 5"/>
          <p:cNvSpPr txBox="1">
            <a:spLocks noChangeArrowheads="1"/>
          </p:cNvSpPr>
          <p:nvPr/>
        </p:nvSpPr>
        <p:spPr bwMode="auto">
          <a:xfrm>
            <a:off x="6019800" y="2049463"/>
            <a:ext cx="12954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b="1">
                <a:solidFill>
                  <a:srgbClr val="FFFF00"/>
                </a:solidFill>
                <a:latin typeface="Tahoma" pitchFamily="34" charset="0"/>
              </a:rPr>
              <a:t>1-10 мкм</a:t>
            </a:r>
          </a:p>
        </p:txBody>
      </p:sp>
      <p:sp>
        <p:nvSpPr>
          <p:cNvPr id="27654" name="Text Box 6"/>
          <p:cNvSpPr txBox="1">
            <a:spLocks noChangeArrowheads="1"/>
          </p:cNvSpPr>
          <p:nvPr/>
        </p:nvSpPr>
        <p:spPr bwMode="auto">
          <a:xfrm>
            <a:off x="5661025" y="4335463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>
              <a:latin typeface="Tahoma" pitchFamily="34" charset="0"/>
            </a:endParaRPr>
          </a:p>
        </p:txBody>
      </p:sp>
      <p:sp>
        <p:nvSpPr>
          <p:cNvPr id="27655" name="Text Box 7"/>
          <p:cNvSpPr txBox="1">
            <a:spLocks noChangeArrowheads="1"/>
          </p:cNvSpPr>
          <p:nvPr/>
        </p:nvSpPr>
        <p:spPr bwMode="auto">
          <a:xfrm>
            <a:off x="5775325" y="4224338"/>
            <a:ext cx="1403350" cy="376237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solidFill>
                  <a:srgbClr val="FFFF00"/>
                </a:solidFill>
                <a:latin typeface="Tahoma" pitchFamily="34" charset="0"/>
              </a:rPr>
              <a:t>0,2-0,6 мкм</a:t>
            </a:r>
          </a:p>
        </p:txBody>
      </p:sp>
      <p:pic>
        <p:nvPicPr>
          <p:cNvPr id="8" name="~PP1048.WAV">
            <a:hlinkClick r:id="" action="ppaction://media"/>
          </p:cNvPr>
          <p:cNvPicPr>
            <a:picLocks noRot="1" noChangeAspect="1"/>
          </p:cNvPicPr>
          <p:nvPr>
            <a:wavAudioFile r:embed="rId1" name="~PP1048.WAV"/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656638" y="63706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2235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838200"/>
            <a:ext cx="8229600" cy="5292725"/>
          </a:xfrm>
        </p:spPr>
        <p:txBody>
          <a:bodyPr/>
          <a:lstStyle/>
          <a:p>
            <a:pPr eaLnBrk="1" hangingPunct="1">
              <a:defRPr/>
            </a:pPr>
            <a:r>
              <a:rPr lang="ru-RU" smtClean="0"/>
              <a:t> Микобактерии туберкулёза (МБТ) кислото- щёлочно и спиртоустойчивы. </a:t>
            </a:r>
            <a:endParaRPr lang="en-US" smtClean="0"/>
          </a:p>
          <a:p>
            <a:pPr eaLnBrk="1" hangingPunct="1">
              <a:defRPr/>
            </a:pPr>
            <a:r>
              <a:rPr lang="ru-RU" smtClean="0"/>
              <a:t>МБТ имеет микрокапсулу, многослойную стенку, цитоплазматическую мембрану, цитоплазму (вакуоли, гранулы, включения) и ядро.</a:t>
            </a:r>
          </a:p>
        </p:txBody>
      </p:sp>
      <p:pic>
        <p:nvPicPr>
          <p:cNvPr id="3" name="~PP2853.WAV">
            <a:hlinkClick r:id="" action="ppaction://media"/>
          </p:cNvPr>
          <p:cNvPicPr>
            <a:picLocks noRot="1" noChangeAspect="1"/>
          </p:cNvPicPr>
          <p:nvPr>
            <a:wavAudioFile r:embed="rId1" name="~PP2853.WAV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656638" y="63706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4256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3783013" y="277813"/>
            <a:ext cx="4903787" cy="790575"/>
          </a:xfrm>
        </p:spPr>
        <p:txBody>
          <a:bodyPr/>
          <a:lstStyle/>
          <a:p>
            <a:pPr eaLnBrk="1" hangingPunct="1">
              <a:defRPr/>
            </a:pPr>
            <a:r>
              <a:rPr lang="ru-RU" sz="3200" smtClean="0">
                <a:solidFill>
                  <a:srgbClr val="FFFF00"/>
                </a:solidFill>
              </a:rPr>
              <a:t>Окраска по Цилю-Нельсену</a:t>
            </a:r>
            <a:r>
              <a:rPr lang="ru-RU" sz="4000" smtClean="0"/>
              <a:t> 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3352800"/>
            <a:ext cx="8229600" cy="2778125"/>
          </a:xfrm>
        </p:spPr>
        <p:txBody>
          <a:bodyPr/>
          <a:lstStyle/>
          <a:p>
            <a:pPr algn="justLow" eaLnBrk="1" hangingPunct="1">
              <a:lnSpc>
                <a:spcPct val="90000"/>
              </a:lnSpc>
              <a:defRPr/>
            </a:pPr>
            <a:r>
              <a:rPr lang="ru-RU" smtClean="0"/>
              <a:t> МБТ окрашиваются по методу Циль- Нильсена  и под микроскопом выглядят в виде тонких изогнутых палочек с закруглёнными концами красного цвета на синем фоне. Палочки располагаются единично или группами. </a:t>
            </a:r>
          </a:p>
        </p:txBody>
      </p:sp>
      <p:pic>
        <p:nvPicPr>
          <p:cNvPr id="29700" name="Picture 4" descr="&amp;Vcy;&amp;ocy;&amp;zcy;&amp;bcy;&amp;ucy;&amp;dcy;&amp;icy;&amp;tcy;&amp;iecy;&amp;lcy;&amp;softcy; &amp;tcy;&amp;ucy;&amp;bcy;&amp;iecy;&amp;rcy;&amp;kcy;&amp;ucy;&amp;lcy;&amp;iecy;&amp;zcy;&amp;acy; - Mycobacterium tuberculosis, &amp;Mcy;. bovis, &amp;mcy;&amp;icy;&amp;kcy;&amp;ocy;&amp;bcy;&amp;acy;&amp;kcy;&amp;tcy;&amp;iecy;&amp;rcy;&amp;icy;&amp;yacy; &amp;tcy;&amp;ucy;&amp;bcy;&amp;iecy;&amp;rcy;&amp;kcy;&amp;ucy;&amp;lcy;&amp;iecy;&amp;zcy;&amp;acy;, &amp;Mcy;&amp;Bcy;&amp;Tcy;, &amp;pcy;&amp;acy;&amp;lcy;&amp;ocy;&amp;chcy;&amp;kcy;&amp;acy; &amp;Kcy;&amp;ocy;&amp;khcy;&amp;acy;, &amp;scy;&amp;tcy;&amp;rcy;&amp;ocy;&amp;iecy;&amp;ncy;&amp;icy;&amp;iecy; &amp;icy; &amp;scy;&amp;vcy;&amp;ocy;&amp;jcy;&amp;scy;&amp;tcy;&amp;vcy;&amp;acy;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14400" y="304800"/>
            <a:ext cx="3276600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~PP3565.WAV">
            <a:hlinkClick r:id="" action="ppaction://media"/>
          </p:cNvPr>
          <p:cNvPicPr>
            <a:picLocks noRot="1" noChangeAspect="1"/>
          </p:cNvPicPr>
          <p:nvPr>
            <a:wavAudioFile r:embed="rId1" name="~PP3565.WAV"/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656638" y="63706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4151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body" sz="half" idx="1"/>
          </p:nvPr>
        </p:nvSpPr>
        <p:spPr>
          <a:xfrm>
            <a:off x="1066800" y="685800"/>
            <a:ext cx="3276600" cy="54102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ru-RU" smtClean="0">
                <a:solidFill>
                  <a:srgbClr val="FF3300"/>
                </a:solidFill>
              </a:rPr>
              <a:t>В условиях противотуберкулезных учреждений! 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smtClean="0">
                <a:solidFill>
                  <a:srgbClr val="FFFF00"/>
                </a:solidFill>
              </a:rPr>
              <a:t>Метод основан на способности липидом МБТ воспринимать люминесцентные красители и затем светиться  при облучении УФ лучами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4910138" y="762000"/>
            <a:ext cx="3700462" cy="53340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ru-RU" smtClean="0">
                <a:solidFill>
                  <a:srgbClr val="FFFF00"/>
                </a:solidFill>
              </a:rPr>
              <a:t>Люминисцентная микроскопия.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ru-RU" smtClean="0">
                <a:solidFill>
                  <a:srgbClr val="FFFF00"/>
                </a:solidFill>
              </a:rPr>
              <a:t/>
            </a:r>
            <a:br>
              <a:rPr lang="ru-RU" smtClean="0">
                <a:solidFill>
                  <a:srgbClr val="FFFF00"/>
                </a:solidFill>
              </a:rPr>
            </a:br>
            <a:endParaRPr lang="ru-RU" smtClean="0">
              <a:solidFill>
                <a:srgbClr val="FFFF00"/>
              </a:solidFill>
            </a:endParaRPr>
          </a:p>
        </p:txBody>
      </p:sp>
      <p:pic>
        <p:nvPicPr>
          <p:cNvPr id="30724" name="Picture 4" descr="Fluor (1)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00600" y="1828800"/>
            <a:ext cx="3889375" cy="3538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~PP313.WAV">
            <a:hlinkClick r:id="" action="ppaction://media"/>
          </p:cNvPr>
          <p:cNvPicPr>
            <a:picLocks noRot="1" noChangeAspect="1"/>
          </p:cNvPicPr>
          <p:nvPr>
            <a:wavAudioFile r:embed="rId1" name="~PP313.WAV"/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656638" y="63706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2932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066800"/>
            <a:ext cx="8229600" cy="5064125"/>
          </a:xfrm>
        </p:spPr>
        <p:txBody>
          <a:bodyPr/>
          <a:lstStyle/>
          <a:p>
            <a:pPr eaLnBrk="1" hangingPunct="1">
              <a:defRPr/>
            </a:pPr>
            <a:r>
              <a:rPr lang="ru-RU" smtClean="0"/>
              <a:t>Биохимический состав как любой живой клетки: белки, углеводы и жиры (липиды). </a:t>
            </a:r>
            <a:endParaRPr lang="en-US" smtClean="0"/>
          </a:p>
          <a:p>
            <a:pPr eaLnBrk="1" hangingPunct="1">
              <a:defRPr/>
            </a:pPr>
            <a:r>
              <a:rPr lang="ru-RU" smtClean="0"/>
              <a:t>Белки – это носители антигенных свойств, а липиды стенки МБТ определяют вирулентность (заразительность) возбудителя.</a:t>
            </a:r>
          </a:p>
        </p:txBody>
      </p:sp>
      <p:pic>
        <p:nvPicPr>
          <p:cNvPr id="3" name="~PP578.WAV">
            <a:hlinkClick r:id="" action="ppaction://media"/>
          </p:cNvPr>
          <p:cNvPicPr>
            <a:picLocks noRot="1" noChangeAspect="1"/>
          </p:cNvPicPr>
          <p:nvPr>
            <a:wavAudioFile r:embed="rId1" name="~PP578.WAV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656638" y="63706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2875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&amp;Pcy;&amp;ocy;&amp;mcy;&amp;ocy;&amp;rcy;&amp;softcy;&amp;iecy; * &amp;Scy;&amp;acy;&amp;dcy; &amp;icy; &amp;Ocy;&amp;gcy;&amp;ocy;&amp;rcy;&amp;ocy;&amp;dcy;. &amp;Pcy;&amp;lcy;&amp;ocy;&amp;dcy;&amp;ocy;&amp;rcy;&amp;ocy;&amp;dcy;&amp;icy;&amp;iecy; &amp;pcy;&amp;ocy;&amp;chcy;&amp;vcy;&amp;ycy;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2895600" cy="2533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1" name="Picture 3" descr="&amp;Pcy;&amp;ocy;&amp;rcy;&amp;tcy;&amp;fcy;&amp;ocy;&amp;lcy;&amp;icy;&amp;ocy;: stocker - &amp;Scy;&amp;tcy;&amp;rcy;&amp;acy;&amp;ncy;&amp;icy;&amp;tscy;&amp;acy; 2 &amp;Scy;&amp;tcy;&amp;ocy;&amp;kcy;&amp;ocy;&amp;vcy;&amp;ycy;&amp;iecy; &amp;fcy;&amp;ocy;&amp;tcy;&amp;ocy;, &amp;icy;&amp;lcy;&amp;lcy;&amp;yucy;&amp;scy;&amp;tcy;&amp;rcy;&amp;acy;&amp;tscy;&amp;icy;&amp;icy; &amp;icy; &amp;vcy;&amp;iecy;&amp;kcy;&amp;tcy;&amp;ocy;&amp;rcy;&amp;ncy;&amp;ycy;&amp;iecy; &amp;icy;&amp;zcy;&amp;ocy;&amp;bcy;&amp;rcy;&amp;acy;&amp;zhcy;&amp;iecy;&amp;ncy;&amp;icy;&amp;yacy; Depositphotos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819400" y="0"/>
            <a:ext cx="3200400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2" name="Picture 4" descr="&amp;Mcy;&amp;iecy;&amp;dcy;&amp;icy;&amp;tscy;&amp;icy;&amp;ncy;&amp;scy;&amp;kcy;&amp;icy;&amp;iecy; &amp;ncy;&amp;ocy;&amp;vcy;&amp;ocy;&amp;scy;&amp;tcy;&amp;icy; &quot; &amp;Scy;&amp;tcy;&amp;rcy;&amp;acy;&amp;ncy;&amp;icy;&amp;tscy;&amp;acy; 19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019800" y="0"/>
            <a:ext cx="3124200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3" name="Picture 5" descr="A Word Of Caution About Those E-Book Versus Hardback Book Statistics : Monkey See : NPR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3886200"/>
            <a:ext cx="3124200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4" name="Picture 6" descr="&amp;Bcy;&amp;Lcy;&amp;Ocy;&amp;Gcy; &amp;Dcy;&amp;Ocy;&amp;Kcy;&amp;Tcy;&amp;Ocy;&amp;Rcy;&amp;Acy; &amp;Icy; &amp;Gcy;&amp;Rcy;&amp;Acy;&amp;ZHcy;&amp;Dcy;&amp;Acy;&amp;Ncy;&amp;Icy;&amp;Ncy;&amp;Acy; - August 3rd, 2013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971800" y="3886200"/>
            <a:ext cx="3276600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5" name="Picture 7" descr="&amp;Tcy;&amp;Scy; &amp;pcy;&amp;ocy;&amp;vcy;&amp;ycy;&amp;shcy;&amp;acy;&amp;iecy;&amp;tcy; &amp;icy;&amp;mcy;&amp;pcy;&amp;ocy;&amp;rcy;&amp;tcy;&amp;ncy;&amp;ycy;&amp;iecy; &amp;pcy;&amp;ocy;&amp;shcy;&amp;lcy;&amp;icy;&amp;ncy;&amp;ycy; &amp;ncy;&amp;acy; &amp;scy;&amp;ycy;&amp;rcy;&amp;ycy; &amp;icy; &amp;mcy;&amp;ocy;&amp;lcy;&amp;ocy;&amp;chcy;&amp;ncy;&amp;ycy;&amp;iecy; &amp;pcy;&amp;rcy;&amp;ocy;&amp;dcy;&amp;ucy;&amp;kcy;&amp;tcy;&amp;ycy; &amp;Ncy;&amp;ocy;…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019800" y="3886200"/>
            <a:ext cx="3124200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776" name="Text Box 8"/>
          <p:cNvSpPr txBox="1">
            <a:spLocks noChangeArrowheads="1"/>
          </p:cNvSpPr>
          <p:nvPr/>
        </p:nvSpPr>
        <p:spPr bwMode="auto">
          <a:xfrm>
            <a:off x="1828800" y="2971800"/>
            <a:ext cx="60642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b="1">
                <a:solidFill>
                  <a:srgbClr val="FFFF00"/>
                </a:solidFill>
                <a:latin typeface="Tahoma" pitchFamily="34" charset="0"/>
              </a:rPr>
              <a:t>Длительность жизнеспособности МБТ</a:t>
            </a:r>
          </a:p>
        </p:txBody>
      </p:sp>
      <p:sp>
        <p:nvSpPr>
          <p:cNvPr id="32777" name="Text Box 9"/>
          <p:cNvSpPr txBox="1">
            <a:spLocks noChangeArrowheads="1"/>
          </p:cNvSpPr>
          <p:nvPr/>
        </p:nvSpPr>
        <p:spPr bwMode="auto">
          <a:xfrm>
            <a:off x="1203325" y="1811338"/>
            <a:ext cx="1106488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Tahoma" pitchFamily="34" charset="0"/>
              </a:rPr>
              <a:t>1 год</a:t>
            </a:r>
          </a:p>
        </p:txBody>
      </p:sp>
      <p:sp>
        <p:nvSpPr>
          <p:cNvPr id="32778" name="Text Box 10"/>
          <p:cNvSpPr txBox="1">
            <a:spLocks noChangeArrowheads="1"/>
          </p:cNvSpPr>
          <p:nvPr/>
        </p:nvSpPr>
        <p:spPr bwMode="auto">
          <a:xfrm>
            <a:off x="3733800" y="0"/>
            <a:ext cx="1106488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solidFill>
                  <a:srgbClr val="CC0000"/>
                </a:solidFill>
                <a:latin typeface="Tahoma" pitchFamily="34" charset="0"/>
              </a:rPr>
              <a:t>1 год</a:t>
            </a:r>
          </a:p>
        </p:txBody>
      </p:sp>
      <p:sp>
        <p:nvSpPr>
          <p:cNvPr id="32779" name="Text Box 11"/>
          <p:cNvSpPr txBox="1">
            <a:spLocks noChangeArrowheads="1"/>
          </p:cNvSpPr>
          <p:nvPr/>
        </p:nvSpPr>
        <p:spPr bwMode="auto">
          <a:xfrm>
            <a:off x="7604125" y="1811338"/>
            <a:ext cx="1106488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solidFill>
                  <a:srgbClr val="000000"/>
                </a:solidFill>
                <a:latin typeface="Tahoma" pitchFamily="34" charset="0"/>
              </a:rPr>
              <a:t>1 год</a:t>
            </a:r>
          </a:p>
        </p:txBody>
      </p:sp>
      <p:sp>
        <p:nvSpPr>
          <p:cNvPr id="32780" name="Text Box 12"/>
          <p:cNvSpPr txBox="1">
            <a:spLocks noChangeArrowheads="1"/>
          </p:cNvSpPr>
          <p:nvPr/>
        </p:nvSpPr>
        <p:spPr bwMode="auto">
          <a:xfrm>
            <a:off x="228600" y="4038600"/>
            <a:ext cx="2182813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solidFill>
                  <a:srgbClr val="000000"/>
                </a:solidFill>
                <a:latin typeface="Tahoma" pitchFamily="34" charset="0"/>
              </a:rPr>
              <a:t>3-4 месяца</a:t>
            </a:r>
          </a:p>
        </p:txBody>
      </p:sp>
      <p:sp>
        <p:nvSpPr>
          <p:cNvPr id="32781" name="Text Box 13"/>
          <p:cNvSpPr txBox="1">
            <a:spLocks noChangeArrowheads="1"/>
          </p:cNvSpPr>
          <p:nvPr/>
        </p:nvSpPr>
        <p:spPr bwMode="auto">
          <a:xfrm>
            <a:off x="4495800" y="3886200"/>
            <a:ext cx="1709738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solidFill>
                  <a:srgbClr val="000000"/>
                </a:solidFill>
                <a:latin typeface="Tahoma" pitchFamily="34" charset="0"/>
              </a:rPr>
              <a:t>18 суток</a:t>
            </a:r>
          </a:p>
        </p:txBody>
      </p:sp>
      <p:sp>
        <p:nvSpPr>
          <p:cNvPr id="32782" name="Text Box 14"/>
          <p:cNvSpPr txBox="1">
            <a:spLocks noChangeArrowheads="1"/>
          </p:cNvSpPr>
          <p:nvPr/>
        </p:nvSpPr>
        <p:spPr bwMode="auto">
          <a:xfrm>
            <a:off x="6896100" y="3886200"/>
            <a:ext cx="22479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solidFill>
                  <a:srgbClr val="000000"/>
                </a:solidFill>
                <a:latin typeface="Tahoma" pitchFamily="34" charset="0"/>
              </a:rPr>
              <a:t>10 месяцев</a:t>
            </a:r>
          </a:p>
        </p:txBody>
      </p:sp>
      <p:pic>
        <p:nvPicPr>
          <p:cNvPr id="15" name="~PP2935.WAV">
            <a:hlinkClick r:id="" action="ppaction://media"/>
          </p:cNvPr>
          <p:cNvPicPr>
            <a:picLocks noRot="1" noChangeAspect="1"/>
          </p:cNvPicPr>
          <p:nvPr>
            <a:wavAudioFile r:embed="rId1" name="~PP2935.WAV"/>
          </p:nvPr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8656638" y="63706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3493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&amp;ZHcy;&amp;icy;&amp;vcy;&amp;icy;&amp;tcy;&amp;iecy;&amp;lcy;&amp;softcy;&amp;ncy;&amp;ycy;&amp;jcy; &amp;lcy;&amp;ucy;&amp;chcy; &amp;scy;&amp;ocy;&amp;lcy;&amp;ncy;&amp;tscy;&amp;acy;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4191000" cy="289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795" name="Picture 3" descr="&amp;Scy;&amp;ocy;&amp;vcy;&amp;mcy;&amp;iecy;&amp;scy;&amp;tcy;&amp;ncy;&amp;ycy;&amp;iecy; &amp;Pcy;&amp;ocy;&amp;kcy;&amp;ucy;&amp;pcy;&amp;kcy;&amp;icy; &amp;vcy; &amp;Kcy;&amp;Rcy;&amp;Acy;&amp;Scy;&amp;Ncy;&amp;Ocy;&amp;Dcy;&amp;Acy;&amp;Rcy;&amp;IEcy; * &amp;Pcy;&amp;rcy;&amp;ocy;&amp;scy;&amp;mcy;&amp;ocy;&amp;tcy;&amp;rcy; &amp;tcy;&amp;iecy;&amp;mcy;&amp;ycy; - &amp;Acy;&amp;Ncy;&amp;Ocy;&amp;Ncy;&amp;Scy;&amp;Ycy; &amp;Ncy;&amp;Ocy;&amp;Vcy;&amp;Ycy;&amp;KHcy; &amp;Zcy;&amp;Acy;&amp;Kcy;&amp;Ucy;&amp;Pcy;&amp;Ocy;&amp;Kcy;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057400" y="1981200"/>
            <a:ext cx="3429000" cy="289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796" name="Picture 4" descr="&amp;Mcy;&amp;iecy;&amp;dcy;&amp;icy;&amp;tscy;&amp;icy;&amp;ncy;&amp;acy; &amp;dcy;&amp;ocy;&amp;mcy;&amp;acy; &amp;Mcy;&amp;iecy;&amp;dcy;&amp;icy;&amp;tscy;&amp;icy;&amp;ncy;&amp;acy; &amp;dcy;&amp;ocy;&amp;mcy;&amp;acy; - Part 30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857750" y="3619500"/>
            <a:ext cx="4286250" cy="3238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797" name="Text Box 5"/>
          <p:cNvSpPr txBox="1">
            <a:spLocks noChangeArrowheads="1"/>
          </p:cNvSpPr>
          <p:nvPr/>
        </p:nvSpPr>
        <p:spPr bwMode="auto">
          <a:xfrm>
            <a:off x="4797425" y="381000"/>
            <a:ext cx="3584575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b="1">
                <a:solidFill>
                  <a:srgbClr val="FFFF00"/>
                </a:solidFill>
                <a:latin typeface="Tahoma" pitchFamily="34" charset="0"/>
              </a:rPr>
              <a:t>Длительность жизнеспособности МБТ </a:t>
            </a:r>
          </a:p>
          <a:p>
            <a:r>
              <a:rPr lang="ru-RU" sz="2400" b="1">
                <a:solidFill>
                  <a:srgbClr val="FFFF00"/>
                </a:solidFill>
                <a:latin typeface="Tahoma" pitchFamily="34" charset="0"/>
              </a:rPr>
              <a:t>– несколько минут</a:t>
            </a:r>
          </a:p>
        </p:txBody>
      </p:sp>
      <p:pic>
        <p:nvPicPr>
          <p:cNvPr id="6" name="~PP3752.WAV">
            <a:hlinkClick r:id="" action="ppaction://media"/>
          </p:cNvPr>
          <p:cNvPicPr>
            <a:picLocks noRot="1" noChangeAspect="1"/>
          </p:cNvPicPr>
          <p:nvPr>
            <a:wavAudioFile r:embed="rId1" name="~PP3752.WAV"/>
          </p:nvPr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656638" y="63706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2113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dirty="0" smtClean="0"/>
              <a:t> МБТ выдерживают низкие температуры до -260 градусов.</a:t>
            </a:r>
          </a:p>
        </p:txBody>
      </p:sp>
      <p:pic>
        <p:nvPicPr>
          <p:cNvPr id="3" name="~PP1449.WAV">
            <a:hlinkClick r:id="" action="ppaction://media"/>
          </p:cNvPr>
          <p:cNvPicPr>
            <a:picLocks noRot="1" noChangeAspect="1"/>
          </p:cNvPicPr>
          <p:nvPr>
            <a:wavAudioFile r:embed="rId1" name="~PP1449.WAV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656638" y="63706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977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mtClean="0"/>
              <a:t>Соединения, выделяющие активный хлор (хлорная известь, соли гипохлорита кальция, хлорамин) вызывают гибель МБТ в течение 3-5 часов</a:t>
            </a:r>
          </a:p>
        </p:txBody>
      </p:sp>
      <p:pic>
        <p:nvPicPr>
          <p:cNvPr id="3" name="~PP2893.WAV">
            <a:hlinkClick r:id="" action="ppaction://media"/>
          </p:cNvPr>
          <p:cNvPicPr>
            <a:picLocks noRot="1" noChangeAspect="1"/>
          </p:cNvPicPr>
          <p:nvPr>
            <a:wavAudioFile r:embed="rId1" name="~PP2893.WAV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656638" y="63706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1763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66800" y="685800"/>
            <a:ext cx="7543800" cy="48768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ru-RU" sz="3600" b="1" u="sng" smtClean="0">
                <a:solidFill>
                  <a:srgbClr val="FFFF00"/>
                </a:solidFill>
              </a:rPr>
              <a:t>Изменчивость МБТ</a:t>
            </a:r>
            <a:r>
              <a:rPr lang="ru-RU" sz="3600" b="1" smtClean="0">
                <a:solidFill>
                  <a:srgbClr val="FFFF00"/>
                </a:solidFill>
              </a:rPr>
              <a:t> – способность под действием иммунитета или лекарственных препаратов изменять морфологическую структуру и свойства. Проявляется в образовании нитевидных, кокковидных, лекарственно-устойчивых или </a:t>
            </a:r>
            <a:r>
              <a:rPr lang="en-US" sz="3600" b="1" smtClean="0">
                <a:solidFill>
                  <a:srgbClr val="FFFF00"/>
                </a:solidFill>
              </a:rPr>
              <a:t>L</a:t>
            </a:r>
            <a:r>
              <a:rPr lang="ru-RU" sz="3600" b="1" smtClean="0">
                <a:solidFill>
                  <a:srgbClr val="FFFF00"/>
                </a:solidFill>
              </a:rPr>
              <a:t>-форм.</a:t>
            </a:r>
          </a:p>
        </p:txBody>
      </p:sp>
      <p:pic>
        <p:nvPicPr>
          <p:cNvPr id="3" name="~PP3861.WAV">
            <a:hlinkClick r:id="" action="ppaction://media"/>
          </p:cNvPr>
          <p:cNvPicPr>
            <a:picLocks noRot="1" noChangeAspect="1"/>
          </p:cNvPicPr>
          <p:nvPr>
            <a:wavAudioFile r:embed="rId1" name="~PP3861.WAV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656638" y="63706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2945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5" descr="InfoFeed &amp;Gcy;&amp;ocy;&amp;lcy;&amp;ycy;&amp;iecy; &amp;bcy;&amp;acy;&amp;kcy;&amp;tcy;&amp;iecy;&amp;rcy;&amp;icy;&amp;icy; &amp;dcy;&amp;iecy;&amp;lcy;&amp;yacy;&amp;tcy;&amp;scy;&amp;yacy; &amp;zcy;&amp;acy; &amp;scy;&amp;chcy;&amp;iocy;&amp;tcy; &amp;ucy;&amp;vcy;&amp;iecy;&amp;lcy;&amp;icy;&amp;chcy;&amp;iecy;&amp;ncy;&amp;icy;&amp;yacy; &amp;mcy;&amp;iecy;&amp;mcy;&amp;bcy;&amp;rcy;&amp;acy;&amp;ncy;&amp;ycy;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1295400"/>
            <a:ext cx="32766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891" name="Text Box 6"/>
          <p:cNvSpPr txBox="1">
            <a:spLocks noChangeArrowheads="1"/>
          </p:cNvSpPr>
          <p:nvPr/>
        </p:nvSpPr>
        <p:spPr bwMode="auto">
          <a:xfrm>
            <a:off x="2895600" y="228600"/>
            <a:ext cx="3087688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200" b="1">
                <a:solidFill>
                  <a:srgbClr val="FFFF00"/>
                </a:solidFill>
              </a:rPr>
              <a:t>L</a:t>
            </a:r>
            <a:r>
              <a:rPr lang="ru-RU" sz="3200" b="1">
                <a:solidFill>
                  <a:srgbClr val="FFFF00"/>
                </a:solidFill>
              </a:rPr>
              <a:t>-формы МБТ</a:t>
            </a:r>
          </a:p>
        </p:txBody>
      </p:sp>
      <p:sp>
        <p:nvSpPr>
          <p:cNvPr id="37892" name="Text Box 7"/>
          <p:cNvSpPr txBox="1">
            <a:spLocks noChangeArrowheads="1"/>
          </p:cNvSpPr>
          <p:nvPr/>
        </p:nvSpPr>
        <p:spPr bwMode="auto">
          <a:xfrm>
            <a:off x="3886200" y="1295400"/>
            <a:ext cx="4953000" cy="405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-</a:t>
            </a:r>
            <a:r>
              <a:rPr lang="ru-RU" sz="2000" b="1">
                <a:solidFill>
                  <a:srgbClr val="FFFF00"/>
                </a:solidFill>
              </a:rPr>
              <a:t>полное или частичное отсутствие </a:t>
            </a:r>
          </a:p>
          <a:p>
            <a:r>
              <a:rPr lang="ru-RU" sz="2000" b="1">
                <a:solidFill>
                  <a:srgbClr val="FFFF00"/>
                </a:solidFill>
              </a:rPr>
              <a:t>клеточной стенки</a:t>
            </a:r>
          </a:p>
          <a:p>
            <a:r>
              <a:rPr lang="ru-RU" sz="2000" b="1">
                <a:solidFill>
                  <a:srgbClr val="FFFF00"/>
                </a:solidFill>
              </a:rPr>
              <a:t>-существуют в виде сферпластов</a:t>
            </a:r>
          </a:p>
          <a:p>
            <a:r>
              <a:rPr lang="ru-RU" sz="2000" b="1">
                <a:solidFill>
                  <a:srgbClr val="FFFF00"/>
                </a:solidFill>
              </a:rPr>
              <a:t>-характеризуются снижением метаболизма</a:t>
            </a:r>
          </a:p>
          <a:p>
            <a:r>
              <a:rPr lang="ru-RU" sz="2000" b="1">
                <a:solidFill>
                  <a:srgbClr val="FFFF00"/>
                </a:solidFill>
              </a:rPr>
              <a:t>и вирулентности</a:t>
            </a:r>
          </a:p>
          <a:p>
            <a:r>
              <a:rPr lang="ru-RU" sz="2000" b="1">
                <a:solidFill>
                  <a:srgbClr val="FFFF00"/>
                </a:solidFill>
              </a:rPr>
              <a:t>-могут длительно персистировать</a:t>
            </a:r>
          </a:p>
          <a:p>
            <a:r>
              <a:rPr lang="ru-RU" sz="2000" b="1">
                <a:solidFill>
                  <a:srgbClr val="FFFF00"/>
                </a:solidFill>
              </a:rPr>
              <a:t> в организме, не вызывая заболевания</a:t>
            </a:r>
          </a:p>
          <a:p>
            <a:r>
              <a:rPr lang="ru-RU" sz="2000" b="1">
                <a:solidFill>
                  <a:srgbClr val="FFFF00"/>
                </a:solidFill>
              </a:rPr>
              <a:t>-при снижении иммунореактивности</a:t>
            </a:r>
          </a:p>
          <a:p>
            <a:r>
              <a:rPr lang="ru-RU" sz="2000" b="1">
                <a:solidFill>
                  <a:srgbClr val="FFFF00"/>
                </a:solidFill>
              </a:rPr>
              <a:t>трансформируются в вирулентные</a:t>
            </a:r>
          </a:p>
          <a:p>
            <a:r>
              <a:rPr lang="ru-RU" sz="2000" b="1">
                <a:solidFill>
                  <a:srgbClr val="FFFF00"/>
                </a:solidFill>
              </a:rPr>
              <a:t>микроорганизмы, размножаются и </a:t>
            </a:r>
          </a:p>
          <a:p>
            <a:r>
              <a:rPr lang="ru-RU" sz="2000" b="1">
                <a:solidFill>
                  <a:srgbClr val="FFFF00"/>
                </a:solidFill>
              </a:rPr>
              <a:t>вызывают заболевание</a:t>
            </a:r>
          </a:p>
        </p:txBody>
      </p:sp>
      <p:sp>
        <p:nvSpPr>
          <p:cNvPr id="37893" name="Line 8"/>
          <p:cNvSpPr>
            <a:spLocks noChangeShapeType="1"/>
          </p:cNvSpPr>
          <p:nvPr/>
        </p:nvSpPr>
        <p:spPr bwMode="auto">
          <a:xfrm flipH="1">
            <a:off x="2362200" y="2133600"/>
            <a:ext cx="1600200" cy="762000"/>
          </a:xfrm>
          <a:prstGeom prst="line">
            <a:avLst/>
          </a:prstGeom>
          <a:noFill/>
          <a:ln w="57150">
            <a:solidFill>
              <a:srgbClr val="FFFF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pic>
        <p:nvPicPr>
          <p:cNvPr id="6" name="~PP4084.WAV">
            <a:hlinkClick r:id="" action="ppaction://media"/>
          </p:cNvPr>
          <p:cNvPicPr>
            <a:picLocks noRot="1" noChangeAspect="1"/>
          </p:cNvPicPr>
          <p:nvPr>
            <a:wavAudioFile r:embed="rId1" name="~PP4084.WAV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656638" y="63706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4916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066800" y="685800"/>
            <a:ext cx="7543800" cy="541020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r>
              <a:rPr lang="ru-RU" sz="4000" dirty="0" smtClean="0">
                <a:solidFill>
                  <a:srgbClr val="FFFF00"/>
                </a:solidFill>
              </a:rPr>
              <a:t>Заболевание у человека вызывают микобактерии: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ru-RU" sz="4000" dirty="0" smtClean="0">
                <a:solidFill>
                  <a:srgbClr val="FFFF00"/>
                </a:solidFill>
              </a:rPr>
              <a:t> - человеческого вида (</a:t>
            </a:r>
            <a:r>
              <a:rPr lang="en-US" sz="4000" dirty="0" smtClean="0">
                <a:solidFill>
                  <a:srgbClr val="FFFF00"/>
                </a:solidFill>
              </a:rPr>
              <a:t>Mycobacterium tuberculosis</a:t>
            </a:r>
            <a:r>
              <a:rPr lang="ru-RU" sz="4000" dirty="0" smtClean="0">
                <a:solidFill>
                  <a:srgbClr val="FFFF00"/>
                </a:solidFill>
              </a:rPr>
              <a:t>)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ru-RU" sz="4000" dirty="0" smtClean="0">
                <a:solidFill>
                  <a:srgbClr val="FFFF00"/>
                </a:solidFill>
              </a:rPr>
              <a:t>- бычьего вида (</a:t>
            </a:r>
            <a:r>
              <a:rPr lang="en-US" sz="4000" dirty="0" smtClean="0">
                <a:solidFill>
                  <a:srgbClr val="FFFF00"/>
                </a:solidFill>
              </a:rPr>
              <a:t>Mycobacterium </a:t>
            </a:r>
            <a:r>
              <a:rPr lang="en-US" sz="4000" dirty="0" err="1" smtClean="0">
                <a:solidFill>
                  <a:srgbClr val="FFFF00"/>
                </a:solidFill>
              </a:rPr>
              <a:t>bovis</a:t>
            </a:r>
            <a:r>
              <a:rPr lang="ru-RU" sz="4000" dirty="0" smtClean="0">
                <a:solidFill>
                  <a:srgbClr val="FFFF00"/>
                </a:solidFill>
              </a:rPr>
              <a:t>)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ru-RU" sz="4000" dirty="0" smtClean="0">
                <a:solidFill>
                  <a:srgbClr val="FFFF00"/>
                </a:solidFill>
              </a:rPr>
              <a:t> -промежуточного вида (</a:t>
            </a:r>
            <a:r>
              <a:rPr lang="en-US" sz="4000" dirty="0" smtClean="0">
                <a:solidFill>
                  <a:srgbClr val="FFFF00"/>
                </a:solidFill>
              </a:rPr>
              <a:t>Mycobacterium </a:t>
            </a:r>
            <a:r>
              <a:rPr lang="en-US" sz="4000" dirty="0" err="1" smtClean="0">
                <a:solidFill>
                  <a:srgbClr val="FFFF00"/>
                </a:solidFill>
              </a:rPr>
              <a:t>africanum</a:t>
            </a:r>
            <a:r>
              <a:rPr lang="ru-RU" sz="4000" dirty="0" smtClean="0">
                <a:solidFill>
                  <a:srgbClr val="FFFF00"/>
                </a:solidFill>
              </a:rPr>
              <a:t>)</a:t>
            </a:r>
          </a:p>
        </p:txBody>
      </p:sp>
      <p:pic>
        <p:nvPicPr>
          <p:cNvPr id="3" name="~PP1113.WAV">
            <a:hlinkClick r:id="" action="ppaction://media"/>
          </p:cNvPr>
          <p:cNvPicPr>
            <a:picLocks noRot="1" noChangeAspect="1"/>
          </p:cNvPicPr>
          <p:nvPr>
            <a:wavAudioFile r:embed="rId1" name="~PP1113.WAV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656638" y="63706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2961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838200"/>
            <a:ext cx="4800600" cy="5292725"/>
          </a:xfrm>
        </p:spPr>
        <p:txBody>
          <a:bodyPr/>
          <a:lstStyle/>
          <a:p>
            <a:pPr eaLnBrk="1" hangingPunct="1">
              <a:defRPr/>
            </a:pPr>
            <a:r>
              <a:rPr lang="ru-RU" sz="2800" smtClean="0"/>
              <a:t>Болеют туберкулёзом и животные, заражаясь от больных туберкулёзом людей. </a:t>
            </a:r>
            <a:endParaRPr lang="en-US" sz="2800" smtClean="0"/>
          </a:p>
          <a:p>
            <a:pPr eaLnBrk="1" hangingPunct="1">
              <a:defRPr/>
            </a:pPr>
            <a:r>
              <a:rPr lang="ru-RU" sz="2800" smtClean="0"/>
              <a:t>Для выявления туберкулёза у животных им ставят туберкулиновые пробы, и туберкулин-положительных животных уничтожают.</a:t>
            </a:r>
          </a:p>
        </p:txBody>
      </p:sp>
      <p:pic>
        <p:nvPicPr>
          <p:cNvPr id="39939" name="Picture 4" descr="&amp;Ocy;&amp;tcy;&amp;vcy;&amp;iecy;&amp;tcy;&amp;ycy;@Mail.Ru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57800" y="1828800"/>
            <a:ext cx="3886200" cy="312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~PP2602.WAV">
            <a:hlinkClick r:id="" action="ppaction://media"/>
          </p:cNvPr>
          <p:cNvPicPr>
            <a:picLocks noRot="1" noChangeAspect="1"/>
          </p:cNvPicPr>
          <p:nvPr>
            <a:wavAudioFile r:embed="rId1" name="~PP2602.WAV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656638" y="63706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2174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1227138" y="733425"/>
            <a:ext cx="6400800" cy="1104900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ru-RU" b="1" smtClean="0">
                <a:solidFill>
                  <a:srgbClr val="FFFF00"/>
                </a:solidFill>
              </a:rPr>
              <a:t>4 ОСНОВНЫХ ПУТИ ВНЕДРЕНИЯ МБТ</a:t>
            </a:r>
            <a:endParaRPr lang="ru-RU" smtClean="0">
              <a:solidFill>
                <a:srgbClr val="FFFF00"/>
              </a:solidFill>
            </a:endParaRPr>
          </a:p>
        </p:txBody>
      </p:sp>
      <p:pic>
        <p:nvPicPr>
          <p:cNvPr id="40963" name="Объект 3"/>
          <p:cNvPicPr>
            <a:picLocks noGrp="1" noChangeAspect="1"/>
          </p:cNvPicPr>
          <p:nvPr>
            <p:ph idx="4294967295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3624263" y="1963738"/>
            <a:ext cx="4403725" cy="4186237"/>
          </a:xfrm>
        </p:spPr>
      </p:pic>
      <p:sp>
        <p:nvSpPr>
          <p:cNvPr id="40964" name="TextBox 4"/>
          <p:cNvSpPr txBox="1">
            <a:spLocks noChangeArrowheads="1"/>
          </p:cNvSpPr>
          <p:nvPr/>
        </p:nvSpPr>
        <p:spPr bwMode="auto">
          <a:xfrm>
            <a:off x="381000" y="2209800"/>
            <a:ext cx="2971800" cy="210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400" b="1">
                <a:solidFill>
                  <a:srgbClr val="FFFF00"/>
                </a:solidFill>
                <a:latin typeface="Century Gothic" pitchFamily="34" charset="0"/>
              </a:rPr>
              <a:t>Аэрогеннный-</a:t>
            </a:r>
          </a:p>
          <a:p>
            <a:r>
              <a:rPr lang="ru-RU" sz="4400" b="1">
                <a:solidFill>
                  <a:srgbClr val="FFFF00"/>
                </a:solidFill>
                <a:latin typeface="Century Gothic" pitchFamily="34" charset="0"/>
              </a:rPr>
              <a:t>основной</a:t>
            </a:r>
          </a:p>
        </p:txBody>
      </p:sp>
      <p:pic>
        <p:nvPicPr>
          <p:cNvPr id="6" name="~PP485.WAV">
            <a:hlinkClick r:id="" action="ppaction://media"/>
          </p:cNvPr>
          <p:cNvPicPr>
            <a:picLocks noRot="1" noChangeAspect="1"/>
          </p:cNvPicPr>
          <p:nvPr>
            <a:wavAudioFile r:embed="rId1" name="~PP485.WAV"/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656638" y="63706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1311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1752600" y="522288"/>
            <a:ext cx="6477000" cy="1046162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ru-RU" sz="3200" b="1" smtClean="0">
                <a:solidFill>
                  <a:srgbClr val="FFFF00"/>
                </a:solidFill>
              </a:rPr>
              <a:t>РАЗНОВИДНОСТИ АЭРОГЕННОГО ПУТИ ЗАРАЖЕНИЯ</a:t>
            </a:r>
          </a:p>
        </p:txBody>
      </p:sp>
      <p:pic>
        <p:nvPicPr>
          <p:cNvPr id="41987" name="Объект 3"/>
          <p:cNvPicPr>
            <a:picLocks noGrp="1" noChangeAspect="1"/>
          </p:cNvPicPr>
          <p:nvPr>
            <p:ph idx="4294967295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533400" y="2286000"/>
            <a:ext cx="2640013" cy="3013075"/>
          </a:xfrm>
        </p:spPr>
      </p:pic>
      <p:pic>
        <p:nvPicPr>
          <p:cNvPr id="41988" name="Рисунок 4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89613" y="2290763"/>
            <a:ext cx="2482850" cy="287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989" name="TextBox 5"/>
          <p:cNvSpPr txBox="1">
            <a:spLocks noChangeArrowheads="1"/>
          </p:cNvSpPr>
          <p:nvPr/>
        </p:nvSpPr>
        <p:spPr bwMode="auto">
          <a:xfrm>
            <a:off x="609600" y="1676400"/>
            <a:ext cx="2490788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>
                <a:solidFill>
                  <a:srgbClr val="FFFF00"/>
                </a:solidFill>
                <a:latin typeface="Century Gothic" pitchFamily="34" charset="0"/>
              </a:rPr>
              <a:t>Воздушно-капельный</a:t>
            </a:r>
          </a:p>
        </p:txBody>
      </p:sp>
      <p:sp>
        <p:nvSpPr>
          <p:cNvPr id="41990" name="TextBox 6"/>
          <p:cNvSpPr txBox="1">
            <a:spLocks noChangeArrowheads="1"/>
          </p:cNvSpPr>
          <p:nvPr/>
        </p:nvSpPr>
        <p:spPr bwMode="auto">
          <a:xfrm>
            <a:off x="5956300" y="1776413"/>
            <a:ext cx="20193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000" b="1">
                <a:solidFill>
                  <a:srgbClr val="FFFF00"/>
                </a:solidFill>
                <a:latin typeface="Century Gothic" pitchFamily="34" charset="0"/>
              </a:rPr>
              <a:t>Воздушно-пылевой</a:t>
            </a:r>
          </a:p>
        </p:txBody>
      </p:sp>
      <p:sp>
        <p:nvSpPr>
          <p:cNvPr id="41991" name="TextBox 7"/>
          <p:cNvSpPr txBox="1">
            <a:spLocks noChangeArrowheads="1"/>
          </p:cNvSpPr>
          <p:nvPr/>
        </p:nvSpPr>
        <p:spPr bwMode="auto">
          <a:xfrm>
            <a:off x="584200" y="5448300"/>
            <a:ext cx="2852738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>
                <a:solidFill>
                  <a:srgbClr val="FFFF00"/>
                </a:solidFill>
                <a:latin typeface="Century Gothic" pitchFamily="34" charset="0"/>
              </a:rPr>
              <a:t>Для мелких (до 20 микрон) </a:t>
            </a:r>
          </a:p>
          <a:p>
            <a:r>
              <a:rPr lang="ru-RU" b="1">
                <a:solidFill>
                  <a:srgbClr val="FFFF00"/>
                </a:solidFill>
                <a:latin typeface="Century Gothic" pitchFamily="34" charset="0"/>
              </a:rPr>
              <a:t>частиц мокроты, которые</a:t>
            </a:r>
          </a:p>
          <a:p>
            <a:r>
              <a:rPr lang="ru-RU" b="1">
                <a:solidFill>
                  <a:srgbClr val="FFFF00"/>
                </a:solidFill>
                <a:latin typeface="Century Gothic" pitchFamily="34" charset="0"/>
              </a:rPr>
              <a:t>практически не содержат МБТ</a:t>
            </a:r>
          </a:p>
        </p:txBody>
      </p:sp>
      <p:sp>
        <p:nvSpPr>
          <p:cNvPr id="41992" name="TextBox 8"/>
          <p:cNvSpPr txBox="1">
            <a:spLocks noChangeArrowheads="1"/>
          </p:cNvSpPr>
          <p:nvPr/>
        </p:nvSpPr>
        <p:spPr bwMode="auto">
          <a:xfrm>
            <a:off x="5159375" y="5410200"/>
            <a:ext cx="3984625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>
                <a:solidFill>
                  <a:srgbClr val="FFFF00"/>
                </a:solidFill>
                <a:latin typeface="Century Gothic" pitchFamily="34" charset="0"/>
              </a:rPr>
              <a:t>Для крупных (более 100 микрон)</a:t>
            </a:r>
          </a:p>
          <a:p>
            <a:r>
              <a:rPr lang="ru-RU" b="1">
                <a:solidFill>
                  <a:srgbClr val="FFFF00"/>
                </a:solidFill>
                <a:latin typeface="Century Gothic" pitchFamily="34" charset="0"/>
              </a:rPr>
              <a:t>частиц мокроты,</a:t>
            </a:r>
          </a:p>
          <a:p>
            <a:r>
              <a:rPr lang="ru-RU" b="1">
                <a:solidFill>
                  <a:srgbClr val="FFFF00"/>
                </a:solidFill>
                <a:latin typeface="Century Gothic" pitchFamily="34" charset="0"/>
              </a:rPr>
              <a:t>которые содержат</a:t>
            </a:r>
          </a:p>
          <a:p>
            <a:r>
              <a:rPr lang="ru-RU" b="1">
                <a:solidFill>
                  <a:srgbClr val="FFFF00"/>
                </a:solidFill>
                <a:latin typeface="Century Gothic" pitchFamily="34" charset="0"/>
              </a:rPr>
              <a:t>большое количество МБТ</a:t>
            </a:r>
          </a:p>
        </p:txBody>
      </p:sp>
      <p:sp>
        <p:nvSpPr>
          <p:cNvPr id="10" name="Стрелка вправо 9"/>
          <p:cNvSpPr/>
          <p:nvPr/>
        </p:nvSpPr>
        <p:spPr>
          <a:xfrm>
            <a:off x="3502025" y="2573338"/>
            <a:ext cx="1955800" cy="2730500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>
                <a:solidFill>
                  <a:srgbClr val="FFFFFF"/>
                </a:solidFill>
                <a:latin typeface="Century Gothic" pitchFamily="34" charset="0"/>
              </a:rPr>
              <a:t>Имеет большее эпидемиологическое значение</a:t>
            </a:r>
          </a:p>
        </p:txBody>
      </p:sp>
      <p:pic>
        <p:nvPicPr>
          <p:cNvPr id="12" name="~PP3353.WAV">
            <a:hlinkClick r:id="" action="ppaction://media"/>
          </p:cNvPr>
          <p:cNvPicPr>
            <a:picLocks noRot="1" noChangeAspect="1"/>
          </p:cNvPicPr>
          <p:nvPr>
            <a:wavAudioFile r:embed="rId1" name="~PP3353.WAV"/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656638" y="63706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8494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990600"/>
            <a:ext cx="8229600" cy="5140325"/>
          </a:xfrm>
        </p:spPr>
        <p:txBody>
          <a:bodyPr/>
          <a:lstStyle/>
          <a:p>
            <a:pPr eaLnBrk="1" hangingPunct="1">
              <a:defRPr/>
            </a:pPr>
            <a:r>
              <a:rPr lang="ru-RU" smtClean="0"/>
              <a:t> В 95% случаев заражение туберкулёзом происходит через дыхательные пути. </a:t>
            </a:r>
            <a:endParaRPr lang="en-US" smtClean="0"/>
          </a:p>
          <a:p>
            <a:pPr eaLnBrk="1" hangingPunct="1">
              <a:defRPr/>
            </a:pPr>
            <a:r>
              <a:rPr lang="ru-RU" smtClean="0"/>
              <a:t>Так, при кашле больного капельки заражённой мокроты рассеиваются вокруг до 1,5 метров и 30-60 мин. держатся в воздухе, а потом оседают вместе с пылью.</a:t>
            </a:r>
          </a:p>
        </p:txBody>
      </p:sp>
      <p:pic>
        <p:nvPicPr>
          <p:cNvPr id="3" name="~PP2649.WAV">
            <a:hlinkClick r:id="" action="ppaction://media"/>
          </p:cNvPr>
          <p:cNvPicPr>
            <a:picLocks noRot="1" noChangeAspect="1"/>
          </p:cNvPicPr>
          <p:nvPr>
            <a:wavAudioFile r:embed="rId1" name="~PP2649.WAV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656638" y="63706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2777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143000"/>
            <a:ext cx="8229600" cy="4987925"/>
          </a:xfrm>
        </p:spPr>
        <p:txBody>
          <a:bodyPr/>
          <a:lstStyle/>
          <a:p>
            <a:pPr eaLnBrk="1" hangingPunct="1">
              <a:defRPr/>
            </a:pPr>
            <a:r>
              <a:rPr lang="ru-RU" smtClean="0"/>
              <a:t> При массивном бактериовыделении 1 больной выделяет в сутки до 1млрд. МБТ и может заразить в течение года 10-15 человек.</a:t>
            </a:r>
          </a:p>
        </p:txBody>
      </p:sp>
      <p:pic>
        <p:nvPicPr>
          <p:cNvPr id="3" name="~PP3908.WAV">
            <a:hlinkClick r:id="" action="ppaction://media"/>
          </p:cNvPr>
          <p:cNvPicPr>
            <a:picLocks noRot="1" noChangeAspect="1"/>
          </p:cNvPicPr>
          <p:nvPr>
            <a:wavAudioFile r:embed="rId1" name="~PP3908.WAV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656638" y="63706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1334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1357313" y="452438"/>
            <a:ext cx="6400800" cy="1357312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ru-RU" sz="3200" b="1" smtClean="0">
                <a:solidFill>
                  <a:srgbClr val="FFFF00"/>
                </a:solidFill>
              </a:rPr>
              <a:t>ПРИ АЭРОГЕННОМ ПУТИ ИНФИЦИРОВАНИЯ РАЗВИВАЕТСЯ</a:t>
            </a:r>
            <a:r>
              <a:rPr lang="ru-RU" sz="4000" b="1" smtClean="0">
                <a:solidFill>
                  <a:srgbClr val="FFFF00"/>
                </a:solidFill>
              </a:rPr>
              <a:t>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304800" y="2062163"/>
            <a:ext cx="4953000" cy="4232275"/>
          </a:xfrm>
        </p:spPr>
        <p:txBody>
          <a:bodyPr anchor="ctr">
            <a:normAutofit/>
          </a:bodyPr>
          <a:lstStyle/>
          <a:p>
            <a:pPr eaLnBrk="1" hangingPunct="1">
              <a:lnSpc>
                <a:spcPct val="90000"/>
              </a:lnSpc>
              <a:defRPr/>
            </a:pPr>
            <a:r>
              <a:rPr lang="ru-RU" sz="2400" b="1" dirty="0" smtClean="0">
                <a:solidFill>
                  <a:srgbClr val="FFFF00"/>
                </a:solidFill>
              </a:rPr>
              <a:t>туберкулёз лёгких</a:t>
            </a:r>
          </a:p>
          <a:p>
            <a:pPr eaLnBrk="1" hangingPunct="1">
              <a:lnSpc>
                <a:spcPct val="90000"/>
              </a:lnSpc>
              <a:defRPr/>
            </a:pPr>
            <a:endParaRPr lang="ru-RU" sz="2400" b="1" dirty="0" smtClean="0">
              <a:solidFill>
                <a:srgbClr val="FFFF00"/>
              </a:solidFill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ru-RU" sz="2400" b="1" dirty="0" smtClean="0">
                <a:solidFill>
                  <a:srgbClr val="FFFF00"/>
                </a:solidFill>
              </a:rPr>
              <a:t>туберкулез внутригрудных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ru-RU" sz="2400" b="1" dirty="0" smtClean="0">
                <a:solidFill>
                  <a:srgbClr val="FFFF00"/>
                </a:solidFill>
              </a:rPr>
              <a:t> лимфатических узлов</a:t>
            </a:r>
          </a:p>
          <a:p>
            <a:pPr eaLnBrk="1" hangingPunct="1">
              <a:lnSpc>
                <a:spcPct val="90000"/>
              </a:lnSpc>
              <a:defRPr/>
            </a:pPr>
            <a:endParaRPr lang="ru-RU" sz="2400" b="1" dirty="0" smtClean="0">
              <a:solidFill>
                <a:srgbClr val="FFFF00"/>
              </a:solidFill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ru-RU" sz="2400" b="1" dirty="0" smtClean="0">
                <a:solidFill>
                  <a:srgbClr val="FFFF00"/>
                </a:solidFill>
              </a:rPr>
              <a:t>у лиц с хроническим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ru-RU" sz="2400" b="1" dirty="0" smtClean="0">
                <a:solidFill>
                  <a:srgbClr val="FFFF00"/>
                </a:solidFill>
              </a:rPr>
              <a:t>Тонзиллитом -  туберкулез миндалин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ru-RU" sz="2400" b="1" dirty="0" smtClean="0">
                <a:solidFill>
                  <a:srgbClr val="FFFF00"/>
                </a:solidFill>
              </a:rPr>
              <a:t> или шейных лимфатических узлов</a:t>
            </a:r>
          </a:p>
          <a:p>
            <a:pPr eaLnBrk="1" hangingPunct="1">
              <a:lnSpc>
                <a:spcPct val="90000"/>
              </a:lnSpc>
              <a:defRPr/>
            </a:pPr>
            <a:endParaRPr lang="ru-RU" sz="2400" dirty="0" smtClean="0"/>
          </a:p>
        </p:txBody>
      </p:sp>
      <p:pic>
        <p:nvPicPr>
          <p:cNvPr id="45060" name="Рисунок 3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83350" y="633413"/>
            <a:ext cx="1762125" cy="1760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061" name="Рисунок 4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04063" y="2646363"/>
            <a:ext cx="1746250" cy="20415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7104063" y="4311650"/>
            <a:ext cx="1666875" cy="37623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45063" name="Рисунок 6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729413" y="4940300"/>
            <a:ext cx="1579562" cy="1846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9" name="Прямая со стрелкой 8"/>
          <p:cNvCxnSpPr/>
          <p:nvPr/>
        </p:nvCxnSpPr>
        <p:spPr>
          <a:xfrm flipV="1">
            <a:off x="4191000" y="1981200"/>
            <a:ext cx="2771775" cy="328613"/>
          </a:xfrm>
          <a:prstGeom prst="straightConnector1">
            <a:avLst/>
          </a:prstGeom>
          <a:ln w="76200">
            <a:solidFill>
              <a:srgbClr val="FFFF00">
                <a:alpha val="60000"/>
              </a:srgb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 flipV="1">
            <a:off x="4267200" y="3352800"/>
            <a:ext cx="2406650" cy="104775"/>
          </a:xfrm>
          <a:prstGeom prst="straightConnector1">
            <a:avLst/>
          </a:prstGeom>
          <a:ln w="76200">
            <a:solidFill>
              <a:srgbClr val="FFFF00">
                <a:alpha val="60000"/>
              </a:srgb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>
            <a:off x="3962400" y="5867400"/>
            <a:ext cx="2532063" cy="77788"/>
          </a:xfrm>
          <a:prstGeom prst="straightConnector1">
            <a:avLst/>
          </a:prstGeom>
          <a:ln w="76200">
            <a:solidFill>
              <a:srgbClr val="FFFF00">
                <a:alpha val="60000"/>
              </a:srgb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~PP163.WAV">
            <a:hlinkClick r:id="" action="ppaction://media"/>
          </p:cNvPr>
          <p:cNvPicPr>
            <a:picLocks noRot="1" noChangeAspect="1"/>
          </p:cNvPicPr>
          <p:nvPr>
            <a:wavAudioFile r:embed="rId1" name="~PP163.WAV"/>
          </p:nvPr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656638" y="63706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1655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1227138" y="419100"/>
            <a:ext cx="6400800" cy="915988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ru-RU" b="1" smtClean="0">
                <a:solidFill>
                  <a:srgbClr val="FFFF00"/>
                </a:solidFill>
              </a:rPr>
              <a:t>4 ОСНОВНЫХ ПУТИ ВНЕДРЕНИЯ МБТ</a:t>
            </a:r>
            <a:endParaRPr lang="ru-RU" smtClean="0">
              <a:solidFill>
                <a:srgbClr val="FFFF00"/>
              </a:solidFill>
            </a:endParaRPr>
          </a:p>
        </p:txBody>
      </p:sp>
      <p:sp>
        <p:nvSpPr>
          <p:cNvPr id="46083" name="TextBox 4"/>
          <p:cNvSpPr txBox="1">
            <a:spLocks noChangeArrowheads="1"/>
          </p:cNvSpPr>
          <p:nvPr/>
        </p:nvSpPr>
        <p:spPr bwMode="auto">
          <a:xfrm>
            <a:off x="188913" y="2174875"/>
            <a:ext cx="3435350" cy="204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200" b="1">
                <a:solidFill>
                  <a:srgbClr val="FFFF00"/>
                </a:solidFill>
                <a:latin typeface="Century Gothic" pitchFamily="34" charset="0"/>
              </a:rPr>
              <a:t>Алиментарный-</a:t>
            </a:r>
          </a:p>
          <a:p>
            <a:r>
              <a:rPr lang="ru-RU" sz="3200" b="1">
                <a:solidFill>
                  <a:srgbClr val="FFFF00"/>
                </a:solidFill>
                <a:latin typeface="Century Gothic" pitchFamily="34" charset="0"/>
              </a:rPr>
              <a:t>второй по частоте</a:t>
            </a:r>
          </a:p>
        </p:txBody>
      </p:sp>
      <p:pic>
        <p:nvPicPr>
          <p:cNvPr id="46084" name="Объект 6"/>
          <p:cNvPicPr>
            <a:picLocks noGrp="1" noChangeAspect="1"/>
          </p:cNvPicPr>
          <p:nvPr>
            <p:ph idx="4294967295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6778625" y="1543050"/>
            <a:ext cx="2311400" cy="2306638"/>
          </a:xfrm>
        </p:spPr>
      </p:pic>
      <p:pic>
        <p:nvPicPr>
          <p:cNvPr id="46085" name="Рисунок 8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68613" y="4700588"/>
            <a:ext cx="2149475" cy="2157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6086" name="TextBox 9"/>
          <p:cNvSpPr txBox="1">
            <a:spLocks noChangeArrowheads="1"/>
          </p:cNvSpPr>
          <p:nvPr/>
        </p:nvSpPr>
        <p:spPr bwMode="auto">
          <a:xfrm>
            <a:off x="5029200" y="1741488"/>
            <a:ext cx="1663700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>
                <a:solidFill>
                  <a:srgbClr val="FFFF00"/>
                </a:solidFill>
                <a:latin typeface="Century Gothic" pitchFamily="34" charset="0"/>
              </a:rPr>
              <a:t>Через немытые заражен-ные руки</a:t>
            </a:r>
          </a:p>
        </p:txBody>
      </p:sp>
      <p:sp>
        <p:nvSpPr>
          <p:cNvPr id="46087" name="TextBox 10"/>
          <p:cNvSpPr txBox="1">
            <a:spLocks noChangeArrowheads="1"/>
          </p:cNvSpPr>
          <p:nvPr/>
        </p:nvSpPr>
        <p:spPr bwMode="auto">
          <a:xfrm>
            <a:off x="2971800" y="2971800"/>
            <a:ext cx="1963738" cy="1465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>
                <a:solidFill>
                  <a:srgbClr val="FFFF00"/>
                </a:solidFill>
                <a:latin typeface="Century Gothic" pitchFamily="34" charset="0"/>
              </a:rPr>
              <a:t>При употреблении </a:t>
            </a:r>
            <a:r>
              <a:rPr lang="ru-RU" b="1">
                <a:solidFill>
                  <a:srgbClr val="FFFF00"/>
                </a:solidFill>
              </a:rPr>
              <a:t>продуктов от</a:t>
            </a:r>
          </a:p>
          <a:p>
            <a:r>
              <a:rPr lang="ru-RU" b="1">
                <a:solidFill>
                  <a:srgbClr val="FFFF00"/>
                </a:solidFill>
                <a:latin typeface="Century Gothic" pitchFamily="34" charset="0"/>
              </a:rPr>
              <a:t>больного скота</a:t>
            </a:r>
          </a:p>
        </p:txBody>
      </p:sp>
      <p:sp>
        <p:nvSpPr>
          <p:cNvPr id="46088" name="TextBox 11"/>
          <p:cNvSpPr txBox="1">
            <a:spLocks noChangeArrowheads="1"/>
          </p:cNvSpPr>
          <p:nvPr/>
        </p:nvSpPr>
        <p:spPr bwMode="auto">
          <a:xfrm>
            <a:off x="539750" y="5229225"/>
            <a:ext cx="2263775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>
                <a:solidFill>
                  <a:srgbClr val="FFFF00"/>
                </a:solidFill>
                <a:latin typeface="Century Gothic" pitchFamily="34" charset="0"/>
              </a:rPr>
              <a:t>Спутогенно-</a:t>
            </a:r>
          </a:p>
          <a:p>
            <a:r>
              <a:rPr lang="ru-RU" b="1">
                <a:solidFill>
                  <a:srgbClr val="FFFF00"/>
                </a:solidFill>
              </a:rPr>
              <a:t>пр</a:t>
            </a:r>
            <a:r>
              <a:rPr lang="ru-RU" b="1">
                <a:solidFill>
                  <a:srgbClr val="FFFF00"/>
                </a:solidFill>
                <a:latin typeface="Century Gothic" pitchFamily="34" charset="0"/>
              </a:rPr>
              <a:t>и заглатывании</a:t>
            </a:r>
          </a:p>
          <a:p>
            <a:r>
              <a:rPr lang="ru-RU" b="1">
                <a:solidFill>
                  <a:srgbClr val="FFFF00"/>
                </a:solidFill>
              </a:rPr>
              <a:t>с</a:t>
            </a:r>
            <a:r>
              <a:rPr lang="ru-RU" b="1">
                <a:solidFill>
                  <a:srgbClr val="FFFF00"/>
                </a:solidFill>
                <a:latin typeface="Century Gothic" pitchFamily="34" charset="0"/>
              </a:rPr>
              <a:t>обственной</a:t>
            </a:r>
          </a:p>
          <a:p>
            <a:r>
              <a:rPr lang="ru-RU" b="1">
                <a:solidFill>
                  <a:srgbClr val="FFFF00"/>
                </a:solidFill>
                <a:latin typeface="Century Gothic" pitchFamily="34" charset="0"/>
              </a:rPr>
              <a:t>мокроты</a:t>
            </a:r>
          </a:p>
        </p:txBody>
      </p:sp>
      <p:pic>
        <p:nvPicPr>
          <p:cNvPr id="46089" name="Picture 9" descr="&amp;pcy;&amp;rcy;&amp;ocy;&amp;zcy;&amp;rcy;&amp;acy;&amp;chcy;&amp;ncy;&amp;ycy;&amp;iecy; &amp;kcy;&amp;rcy;&amp;ocy;&amp;vcy;&amp;acy;&amp;tcy;&amp;kcy;&amp;icy;: &amp;tcy;&amp;vcy;&amp;ocy;&amp;rcy;&amp;ocy;&amp;gcy; &amp;dcy;&amp;lcy;&amp;yacy; &amp;vcy;&amp;ycy;&amp;rcy;&amp;acy;&amp;bcy;&amp;ocy;&amp;tcy;&amp;kcy;&amp;icy; &amp;mcy;&amp;iecy;&amp;lcy;&amp;acy;&amp;ncy;&amp;icy;&amp;ncy;&amp;acy;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148263" y="3716338"/>
            <a:ext cx="1947862" cy="2681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~PP517.WAV">
            <a:hlinkClick r:id="" action="ppaction://media"/>
          </p:cNvPr>
          <p:cNvPicPr>
            <a:picLocks noRot="1" noChangeAspect="1"/>
          </p:cNvPicPr>
          <p:nvPr>
            <a:wavAudioFile r:embed="rId1" name="~PP517.WAV"/>
          </p:nvPr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656638" y="63706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3642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1546225" y="434975"/>
            <a:ext cx="6400800" cy="1506538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ru-RU" sz="3200" b="1" smtClean="0">
                <a:solidFill>
                  <a:srgbClr val="FFFF00"/>
                </a:solidFill>
              </a:rPr>
              <a:t>ВНЕДРЕНИЕ ПРОИСХОДИТ В КИШЕЧНИКЕ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1371600" y="1828800"/>
            <a:ext cx="6400800" cy="4476750"/>
          </a:xfrm>
        </p:spPr>
        <p:txBody>
          <a:bodyPr anchor="ctr">
            <a:normAutofit/>
          </a:bodyPr>
          <a:lstStyle/>
          <a:p>
            <a:pPr marL="0" indent="0" defTabSz="457200" eaLnBrk="1" hangingPunct="1">
              <a:buFont typeface="Wingdings" pitchFamily="2" charset="2"/>
              <a:buNone/>
              <a:defRPr/>
            </a:pPr>
            <a:r>
              <a:rPr lang="ru-RU" sz="3600" b="1" smtClean="0">
                <a:solidFill>
                  <a:srgbClr val="FFFF00"/>
                </a:solidFill>
              </a:rPr>
              <a:t>Поражаются:</a:t>
            </a:r>
          </a:p>
          <a:p>
            <a:pPr marL="0" indent="0" defTabSz="457200" eaLnBrk="1" hangingPunct="1">
              <a:buFont typeface="Wingdings" pitchFamily="2" charset="2"/>
              <a:buNone/>
              <a:defRPr/>
            </a:pPr>
            <a:endParaRPr lang="ru-RU" sz="3600" b="1" smtClean="0">
              <a:solidFill>
                <a:srgbClr val="FFFF00"/>
              </a:solidFill>
            </a:endParaRPr>
          </a:p>
          <a:p>
            <a:pPr marL="0" indent="0" defTabSz="457200" eaLnBrk="1" hangingPunct="1">
              <a:defRPr/>
            </a:pPr>
            <a:r>
              <a:rPr lang="ru-RU" sz="3600" b="1" smtClean="0">
                <a:solidFill>
                  <a:srgbClr val="FFFF00"/>
                </a:solidFill>
              </a:rPr>
              <a:t>Кишечник</a:t>
            </a:r>
          </a:p>
          <a:p>
            <a:pPr marL="0" indent="0" defTabSz="457200" eaLnBrk="1" hangingPunct="1">
              <a:buFont typeface="Wingdings" pitchFamily="2" charset="2"/>
              <a:buNone/>
              <a:defRPr/>
            </a:pPr>
            <a:endParaRPr lang="ru-RU" sz="3600" b="1" smtClean="0">
              <a:solidFill>
                <a:srgbClr val="FFFF00"/>
              </a:solidFill>
            </a:endParaRPr>
          </a:p>
          <a:p>
            <a:pPr marL="0" indent="0" defTabSz="457200" eaLnBrk="1" hangingPunct="1">
              <a:defRPr/>
            </a:pPr>
            <a:r>
              <a:rPr lang="ru-RU" sz="3600" b="1" smtClean="0">
                <a:solidFill>
                  <a:srgbClr val="FFFF00"/>
                </a:solidFill>
              </a:rPr>
              <a:t>Мезентериальные лимфоузлы</a:t>
            </a:r>
          </a:p>
        </p:txBody>
      </p:sp>
      <p:pic>
        <p:nvPicPr>
          <p:cNvPr id="47108" name="Рисунок 3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00800" y="1371600"/>
            <a:ext cx="1973263" cy="2301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109" name="Рисунок 4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3625" y="4367213"/>
            <a:ext cx="1935163" cy="2130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7110" name="Line 8"/>
          <p:cNvSpPr>
            <a:spLocks noChangeShapeType="1"/>
          </p:cNvSpPr>
          <p:nvPr/>
        </p:nvSpPr>
        <p:spPr bwMode="auto">
          <a:xfrm flipV="1">
            <a:off x="4191000" y="3200400"/>
            <a:ext cx="1981200" cy="533400"/>
          </a:xfrm>
          <a:prstGeom prst="line">
            <a:avLst/>
          </a:prstGeom>
          <a:noFill/>
          <a:ln w="38100">
            <a:solidFill>
              <a:srgbClr val="FFFF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47111" name="Line 9"/>
          <p:cNvSpPr>
            <a:spLocks noChangeShapeType="1"/>
          </p:cNvSpPr>
          <p:nvPr/>
        </p:nvSpPr>
        <p:spPr bwMode="auto">
          <a:xfrm flipV="1">
            <a:off x="4648200" y="5486400"/>
            <a:ext cx="1905000" cy="152400"/>
          </a:xfrm>
          <a:prstGeom prst="line">
            <a:avLst/>
          </a:prstGeom>
          <a:noFill/>
          <a:ln w="38100">
            <a:solidFill>
              <a:srgbClr val="FFFF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pic>
        <p:nvPicPr>
          <p:cNvPr id="8" name="~PP2292.WAV">
            <a:hlinkClick r:id="" action="ppaction://media"/>
          </p:cNvPr>
          <p:cNvPicPr>
            <a:picLocks noRot="1" noChangeAspect="1"/>
          </p:cNvPicPr>
          <p:nvPr>
            <a:wavAudioFile r:embed="rId1" name="~PP2292.WAV"/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656638" y="63706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1367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1227138" y="419100"/>
            <a:ext cx="6400800" cy="915988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ru-RU" sz="4000" b="1" smtClean="0">
                <a:solidFill>
                  <a:srgbClr val="FFFF00"/>
                </a:solidFill>
              </a:rPr>
              <a:t>4 ОСНОВНЫХ ПУТИ ВНЕДРЕНИЯ МБТ</a:t>
            </a:r>
            <a:endParaRPr lang="ru-RU" sz="4000" smtClean="0">
              <a:solidFill>
                <a:srgbClr val="FFFF00"/>
              </a:solidFill>
            </a:endParaRPr>
          </a:p>
        </p:txBody>
      </p:sp>
      <p:sp>
        <p:nvSpPr>
          <p:cNvPr id="48131" name="TextBox 4"/>
          <p:cNvSpPr txBox="1">
            <a:spLocks noChangeArrowheads="1"/>
          </p:cNvSpPr>
          <p:nvPr/>
        </p:nvSpPr>
        <p:spPr bwMode="auto">
          <a:xfrm>
            <a:off x="598488" y="1889125"/>
            <a:ext cx="3438525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000" b="1">
                <a:solidFill>
                  <a:srgbClr val="FFFF00"/>
                </a:solidFill>
                <a:latin typeface="Century Gothic" pitchFamily="34" charset="0"/>
              </a:rPr>
              <a:t>Контактный</a:t>
            </a:r>
          </a:p>
        </p:txBody>
      </p:sp>
      <p:sp>
        <p:nvSpPr>
          <p:cNvPr id="48132" name="TextBox 9"/>
          <p:cNvSpPr txBox="1">
            <a:spLocks noChangeArrowheads="1"/>
          </p:cNvSpPr>
          <p:nvPr/>
        </p:nvSpPr>
        <p:spPr bwMode="auto">
          <a:xfrm>
            <a:off x="5003800" y="1741488"/>
            <a:ext cx="1689100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>
                <a:solidFill>
                  <a:srgbClr val="FFFF00"/>
                </a:solidFill>
                <a:latin typeface="Century Gothic" pitchFamily="34" charset="0"/>
              </a:rPr>
              <a:t>Через поврежденные кожные покровы</a:t>
            </a:r>
          </a:p>
        </p:txBody>
      </p:sp>
      <p:pic>
        <p:nvPicPr>
          <p:cNvPr id="48133" name="Рисунок 3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00838" y="1387475"/>
            <a:ext cx="2151062" cy="2681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8134" name="TextBox 12"/>
          <p:cNvSpPr txBox="1">
            <a:spLocks noChangeArrowheads="1"/>
          </p:cNvSpPr>
          <p:nvPr/>
        </p:nvSpPr>
        <p:spPr bwMode="auto">
          <a:xfrm>
            <a:off x="1379538" y="3773488"/>
            <a:ext cx="5321300" cy="2528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3200" b="1">
                <a:latin typeface="Century Gothic" pitchFamily="34" charset="0"/>
              </a:rPr>
              <a:t>Встречается у :</a:t>
            </a:r>
          </a:p>
          <a:p>
            <a:pPr algn="ctr"/>
            <a:r>
              <a:rPr lang="ru-RU" sz="3200" b="1">
                <a:solidFill>
                  <a:srgbClr val="FFFF00"/>
                </a:solidFill>
                <a:latin typeface="Century Gothic" pitchFamily="34" charset="0"/>
              </a:rPr>
              <a:t>-работников бак-лабораторий</a:t>
            </a:r>
          </a:p>
          <a:p>
            <a:pPr algn="ctr"/>
            <a:r>
              <a:rPr lang="ru-RU" sz="3200" b="1">
                <a:solidFill>
                  <a:srgbClr val="FFFF00"/>
                </a:solidFill>
                <a:latin typeface="Century Gothic" pitchFamily="34" charset="0"/>
              </a:rPr>
              <a:t> -патологоанатомов</a:t>
            </a:r>
          </a:p>
          <a:p>
            <a:pPr algn="ctr"/>
            <a:r>
              <a:rPr lang="ru-RU" sz="3200" b="1">
                <a:solidFill>
                  <a:srgbClr val="FFFF00"/>
                </a:solidFill>
                <a:latin typeface="Century Gothic" pitchFamily="34" charset="0"/>
              </a:rPr>
              <a:t>-животноводов</a:t>
            </a:r>
          </a:p>
        </p:txBody>
      </p:sp>
      <p:pic>
        <p:nvPicPr>
          <p:cNvPr id="7" name="~PP2825.WAV">
            <a:hlinkClick r:id="" action="ppaction://media"/>
          </p:cNvPr>
          <p:cNvPicPr>
            <a:picLocks noRot="1" noChangeAspect="1"/>
          </p:cNvPicPr>
          <p:nvPr>
            <a:wavAudioFile r:embed="rId1" name="~PP2825.WAV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656638" y="63706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5369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Объект 3"/>
          <p:cNvPicPr>
            <a:picLocks noGrp="1" noChangeAspect="1"/>
          </p:cNvPicPr>
          <p:nvPr>
            <p:ph idx="4294967295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850900" y="3309938"/>
            <a:ext cx="2917825" cy="2586037"/>
          </a:xfrm>
        </p:spPr>
      </p:pic>
      <p:sp>
        <p:nvSpPr>
          <p:cNvPr id="49155" name="TextBox 4"/>
          <p:cNvSpPr txBox="1">
            <a:spLocks noChangeArrowheads="1"/>
          </p:cNvSpPr>
          <p:nvPr/>
        </p:nvSpPr>
        <p:spPr bwMode="auto">
          <a:xfrm>
            <a:off x="2774950" y="684213"/>
            <a:ext cx="3195638" cy="83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4800" b="1">
                <a:solidFill>
                  <a:srgbClr val="FF0000"/>
                </a:solidFill>
                <a:latin typeface="Century Gothic" pitchFamily="34" charset="0"/>
              </a:rPr>
              <a:t>Развивается:</a:t>
            </a:r>
          </a:p>
        </p:txBody>
      </p:sp>
      <p:pic>
        <p:nvPicPr>
          <p:cNvPr id="49156" name="Рисунок 5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60950" y="3309938"/>
            <a:ext cx="2762250" cy="2474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9157" name="TextBox 6"/>
          <p:cNvSpPr txBox="1">
            <a:spLocks noChangeArrowheads="1"/>
          </p:cNvSpPr>
          <p:nvPr/>
        </p:nvSpPr>
        <p:spPr bwMode="auto">
          <a:xfrm>
            <a:off x="914400" y="2209800"/>
            <a:ext cx="322897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solidFill>
                  <a:srgbClr val="FFFF00"/>
                </a:solidFill>
                <a:latin typeface="Century Gothic" pitchFamily="34" charset="0"/>
              </a:rPr>
              <a:t>Туберкулез кожи</a:t>
            </a:r>
          </a:p>
        </p:txBody>
      </p:sp>
      <p:sp>
        <p:nvSpPr>
          <p:cNvPr id="49158" name="TextBox 7"/>
          <p:cNvSpPr txBox="1">
            <a:spLocks noChangeArrowheads="1"/>
          </p:cNvSpPr>
          <p:nvPr/>
        </p:nvSpPr>
        <p:spPr bwMode="auto">
          <a:xfrm>
            <a:off x="4800600" y="1447800"/>
            <a:ext cx="3657600" cy="1373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800" b="1">
                <a:solidFill>
                  <a:srgbClr val="FFFF00"/>
                </a:solidFill>
                <a:latin typeface="Century Gothic" pitchFamily="34" charset="0"/>
              </a:rPr>
              <a:t>Туберкулез периферических</a:t>
            </a:r>
          </a:p>
          <a:p>
            <a:pPr algn="ctr"/>
            <a:r>
              <a:rPr lang="ru-RU" sz="2800" b="1">
                <a:solidFill>
                  <a:srgbClr val="FFFF00"/>
                </a:solidFill>
                <a:latin typeface="Century Gothic" pitchFamily="34" charset="0"/>
              </a:rPr>
              <a:t> лимфоузлов</a:t>
            </a:r>
          </a:p>
        </p:txBody>
      </p:sp>
      <p:pic>
        <p:nvPicPr>
          <p:cNvPr id="7" name="~PP2233.WAV">
            <a:hlinkClick r:id="" action="ppaction://media"/>
          </p:cNvPr>
          <p:cNvPicPr>
            <a:picLocks noRot="1" noChangeAspect="1"/>
          </p:cNvPicPr>
          <p:nvPr>
            <a:wavAudioFile r:embed="rId1" name="~PP2233.WAV"/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656638" y="63706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1115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1227138" y="419100"/>
            <a:ext cx="6400800" cy="915988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ru-RU" b="1" smtClean="0">
                <a:solidFill>
                  <a:srgbClr val="FFFF00"/>
                </a:solidFill>
              </a:rPr>
              <a:t>4 ОСНОВНЫХ ПУТИ ВНЕДРЕНИЯ МБТ</a:t>
            </a:r>
            <a:endParaRPr lang="ru-RU" smtClean="0">
              <a:solidFill>
                <a:srgbClr val="FFFF00"/>
              </a:solidFill>
            </a:endParaRPr>
          </a:p>
        </p:txBody>
      </p:sp>
      <p:sp>
        <p:nvSpPr>
          <p:cNvPr id="50179" name="TextBox 4"/>
          <p:cNvSpPr txBox="1">
            <a:spLocks noChangeArrowheads="1"/>
          </p:cNvSpPr>
          <p:nvPr/>
        </p:nvSpPr>
        <p:spPr bwMode="auto">
          <a:xfrm>
            <a:off x="598488" y="1889125"/>
            <a:ext cx="4598987" cy="173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600" b="1">
                <a:solidFill>
                  <a:srgbClr val="FFFF00"/>
                </a:solidFill>
                <a:latin typeface="Century Gothic" pitchFamily="34" charset="0"/>
              </a:rPr>
              <a:t>Внутриутробный</a:t>
            </a:r>
          </a:p>
          <a:p>
            <a:r>
              <a:rPr lang="ru-RU" sz="3600" b="1">
                <a:solidFill>
                  <a:srgbClr val="FFFF00"/>
                </a:solidFill>
                <a:latin typeface="Century Gothic" pitchFamily="34" charset="0"/>
              </a:rPr>
              <a:t>(трансплацентарный)</a:t>
            </a:r>
          </a:p>
        </p:txBody>
      </p:sp>
      <p:sp>
        <p:nvSpPr>
          <p:cNvPr id="50180" name="TextBox 9"/>
          <p:cNvSpPr txBox="1">
            <a:spLocks noChangeArrowheads="1"/>
          </p:cNvSpPr>
          <p:nvPr/>
        </p:nvSpPr>
        <p:spPr bwMode="auto">
          <a:xfrm>
            <a:off x="5364163" y="1741488"/>
            <a:ext cx="1249362" cy="915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>
                <a:solidFill>
                  <a:srgbClr val="FFFF00"/>
                </a:solidFill>
                <a:latin typeface="Century Gothic" pitchFamily="34" charset="0"/>
              </a:rPr>
              <a:t>От матери к плоду</a:t>
            </a:r>
          </a:p>
        </p:txBody>
      </p:sp>
      <p:pic>
        <p:nvPicPr>
          <p:cNvPr id="50181" name="Рисунок 5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00838" y="1477963"/>
            <a:ext cx="2112962" cy="2374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0182" name="TextBox 7"/>
          <p:cNvSpPr txBox="1">
            <a:spLocks noChangeArrowheads="1"/>
          </p:cNvSpPr>
          <p:nvPr/>
        </p:nvSpPr>
        <p:spPr bwMode="auto">
          <a:xfrm>
            <a:off x="250825" y="3933825"/>
            <a:ext cx="8893175" cy="2225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>
                <a:solidFill>
                  <a:srgbClr val="FFFF00"/>
                </a:solidFill>
                <a:latin typeface="Century Gothic" pitchFamily="34" charset="0"/>
              </a:rPr>
              <a:t>Происходит только при наличии у матери </a:t>
            </a:r>
          </a:p>
          <a:p>
            <a:r>
              <a:rPr lang="ru-RU" sz="2000" b="1">
                <a:solidFill>
                  <a:srgbClr val="FFFF00"/>
                </a:solidFill>
                <a:latin typeface="Century Gothic" pitchFamily="34" charset="0"/>
              </a:rPr>
              <a:t>генерализованного туберкулёза,</a:t>
            </a:r>
          </a:p>
          <a:p>
            <a:r>
              <a:rPr lang="ru-RU" sz="2000" b="1">
                <a:solidFill>
                  <a:srgbClr val="FFFF00"/>
                </a:solidFill>
                <a:latin typeface="Century Gothic" pitchFamily="34" charset="0"/>
              </a:rPr>
              <a:t>сопровождающегося бактериемией и поражением плаценты.</a:t>
            </a:r>
          </a:p>
          <a:p>
            <a:r>
              <a:rPr lang="ru-RU" sz="2000" b="1">
                <a:solidFill>
                  <a:srgbClr val="FFFF00"/>
                </a:solidFill>
                <a:latin typeface="Century Gothic" pitchFamily="34" charset="0"/>
              </a:rPr>
              <a:t> В этом случае у плода развивается также генерализованный туберкулёз</a:t>
            </a:r>
          </a:p>
          <a:p>
            <a:r>
              <a:rPr lang="ru-RU" sz="2000" b="1">
                <a:solidFill>
                  <a:srgbClr val="FFFF00"/>
                </a:solidFill>
                <a:latin typeface="Century Gothic" pitchFamily="34" charset="0"/>
              </a:rPr>
              <a:t> с обязательным поражением печени и лимфатических узлов</a:t>
            </a:r>
          </a:p>
          <a:p>
            <a:r>
              <a:rPr lang="ru-RU" sz="2000" b="1">
                <a:solidFill>
                  <a:srgbClr val="FFFF00"/>
                </a:solidFill>
                <a:latin typeface="Century Gothic" pitchFamily="34" charset="0"/>
              </a:rPr>
              <a:t> воротной вены.</a:t>
            </a:r>
          </a:p>
        </p:txBody>
      </p:sp>
      <p:pic>
        <p:nvPicPr>
          <p:cNvPr id="7" name="~PP3372.WAV">
            <a:hlinkClick r:id="" action="ppaction://media"/>
          </p:cNvPr>
          <p:cNvPicPr>
            <a:picLocks noRot="1" noChangeAspect="1"/>
          </p:cNvPicPr>
          <p:nvPr>
            <a:wavAudioFile r:embed="rId1" name="~PP3372.WAV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656638" y="63706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6242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mtClean="0"/>
              <a:t>В 5% заражение происходит через предметы обихода, продукты питания, при тесном контакте с больным туберкулёзом (в семье, общежитии, на работе). </a:t>
            </a:r>
          </a:p>
        </p:txBody>
      </p:sp>
      <p:pic>
        <p:nvPicPr>
          <p:cNvPr id="3" name="~PP3474.WAV">
            <a:hlinkClick r:id="" action="ppaction://media"/>
          </p:cNvPr>
          <p:cNvPicPr>
            <a:picLocks noRot="1" noChangeAspect="1"/>
          </p:cNvPicPr>
          <p:nvPr>
            <a:wavAudioFile r:embed="rId1" name="~PP3474.WAV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656638" y="63706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1219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914400"/>
            <a:ext cx="8229600" cy="5216525"/>
          </a:xfrm>
        </p:spPr>
        <p:txBody>
          <a:bodyPr/>
          <a:lstStyle/>
          <a:p>
            <a:pPr eaLnBrk="1" hangingPunct="1">
              <a:defRPr/>
            </a:pPr>
            <a:r>
              <a:rPr lang="ru-RU" smtClean="0"/>
              <a:t>Туберкулёзом поражаются все органы человеческого тела. </a:t>
            </a:r>
            <a:endParaRPr lang="en-US" smtClean="0"/>
          </a:p>
          <a:p>
            <a:pPr eaLnBrk="1" hangingPunct="1">
              <a:defRPr/>
            </a:pPr>
            <a:r>
              <a:rPr lang="ru-RU" smtClean="0"/>
              <a:t>В 95% поражаются органы дыхания (лёгкие, трахея, бронхи, в/грудные лимфоузлы, плевра), </a:t>
            </a:r>
            <a:endParaRPr lang="en-US" smtClean="0"/>
          </a:p>
          <a:p>
            <a:pPr eaLnBrk="1" hangingPunct="1">
              <a:defRPr/>
            </a:pPr>
            <a:r>
              <a:rPr lang="ru-RU" smtClean="0"/>
              <a:t>а в 5% поражаются другие органы (кости, суставы, моче-половые органы, органы брюшной полости, перикард, глаза, кожа, мышцы и др.).</a:t>
            </a:r>
          </a:p>
        </p:txBody>
      </p:sp>
      <p:pic>
        <p:nvPicPr>
          <p:cNvPr id="3" name="~PP1224.WAV">
            <a:hlinkClick r:id="" action="ppaction://media"/>
          </p:cNvPr>
          <p:cNvPicPr>
            <a:picLocks noRot="1" noChangeAspect="1"/>
          </p:cNvPicPr>
          <p:nvPr>
            <a:wavAudioFile r:embed="rId1" name="~PP1224.WAV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656638" y="63706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2622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4000" smtClean="0"/>
              <a:t> </a:t>
            </a:r>
            <a:r>
              <a:rPr lang="ru-RU" sz="3200" b="1" smtClean="0"/>
              <a:t>Особенно подвержены заболеванию так называемые группы риска:</a:t>
            </a:r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828800"/>
            <a:ext cx="8229600" cy="4302125"/>
          </a:xfrm>
        </p:spPr>
        <p:txBody>
          <a:bodyPr/>
          <a:lstStyle/>
          <a:p>
            <a:pPr eaLnBrk="1" hangingPunct="1">
              <a:defRPr/>
            </a:pPr>
            <a:r>
              <a:rPr lang="ru-RU" smtClean="0"/>
              <a:t>Дети и подростки в период полового созревания, </a:t>
            </a:r>
            <a:endParaRPr lang="en-US" smtClean="0"/>
          </a:p>
          <a:p>
            <a:pPr eaLnBrk="1" hangingPunct="1">
              <a:defRPr/>
            </a:pPr>
            <a:r>
              <a:rPr lang="ru-RU" smtClean="0"/>
              <a:t>пожилые и лица старческого возраста (в виду снижения защитных сил), </a:t>
            </a:r>
            <a:endParaRPr lang="en-US" smtClean="0"/>
          </a:p>
        </p:txBody>
      </p:sp>
      <p:pic>
        <p:nvPicPr>
          <p:cNvPr id="5" name="~PP3063.WAV">
            <a:hlinkClick r:id="" action="ppaction://media"/>
          </p:cNvPr>
          <p:cNvPicPr>
            <a:picLocks noRot="1" noChangeAspect="1"/>
          </p:cNvPicPr>
          <p:nvPr>
            <a:wavAudioFile r:embed="rId1" name="~PP3063.WAV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656638" y="63706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3545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4000" smtClean="0"/>
              <a:t> </a:t>
            </a:r>
            <a:r>
              <a:rPr lang="ru-RU" sz="3200" b="1" smtClean="0"/>
              <a:t>Особенно подвержены заболеванию так называемые группы риска:</a:t>
            </a:r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828800"/>
            <a:ext cx="8229600" cy="4302125"/>
          </a:xfrm>
        </p:spPr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ru-RU" sz="2800" smtClean="0"/>
              <a:t>лица, ослабленные такими заболеваниями: </a:t>
            </a:r>
            <a:endParaRPr lang="en-US" sz="2800" smtClean="0"/>
          </a:p>
          <a:p>
            <a:pPr eaLnBrk="1" hangingPunct="1">
              <a:lnSpc>
                <a:spcPct val="80000"/>
              </a:lnSpc>
              <a:defRPr/>
            </a:pPr>
            <a:r>
              <a:rPr lang="ru-RU" sz="2800" smtClean="0"/>
              <a:t>ХНЗЛ, </a:t>
            </a:r>
            <a:endParaRPr lang="en-US" sz="2800" smtClean="0"/>
          </a:p>
          <a:p>
            <a:pPr eaLnBrk="1" hangingPunct="1">
              <a:lnSpc>
                <a:spcPct val="80000"/>
              </a:lnSpc>
              <a:defRPr/>
            </a:pPr>
            <a:r>
              <a:rPr lang="ru-RU" sz="2800" smtClean="0"/>
              <a:t>язвенной болезнью желудка и 12п. кишки, </a:t>
            </a:r>
            <a:endParaRPr lang="en-US" sz="2800" smtClean="0"/>
          </a:p>
          <a:p>
            <a:pPr eaLnBrk="1" hangingPunct="1">
              <a:lnSpc>
                <a:spcPct val="80000"/>
              </a:lnSpc>
              <a:defRPr/>
            </a:pPr>
            <a:r>
              <a:rPr lang="ru-RU" sz="2800" smtClean="0"/>
              <a:t>имеющие оперированный желудок (т.е при нарушении питания), </a:t>
            </a:r>
            <a:endParaRPr lang="en-US" sz="2800" smtClean="0"/>
          </a:p>
          <a:p>
            <a:pPr eaLnBrk="1" hangingPunct="1">
              <a:lnSpc>
                <a:spcPct val="80000"/>
              </a:lnSpc>
              <a:defRPr/>
            </a:pPr>
            <a:r>
              <a:rPr lang="ru-RU" sz="2800" smtClean="0"/>
              <a:t>больные сахарным диабетом, </a:t>
            </a:r>
            <a:endParaRPr lang="en-US" sz="2800" smtClean="0"/>
          </a:p>
          <a:p>
            <a:pPr eaLnBrk="1" hangingPunct="1">
              <a:lnSpc>
                <a:spcPct val="80000"/>
              </a:lnSpc>
              <a:defRPr/>
            </a:pPr>
            <a:r>
              <a:rPr lang="ru-RU" sz="2800" smtClean="0"/>
              <a:t>психическими заболеваниями, </a:t>
            </a:r>
            <a:endParaRPr lang="en-US" sz="2800" smtClean="0"/>
          </a:p>
          <a:p>
            <a:pPr eaLnBrk="1" hangingPunct="1">
              <a:lnSpc>
                <a:spcPct val="80000"/>
              </a:lnSpc>
              <a:defRPr/>
            </a:pPr>
            <a:r>
              <a:rPr lang="ru-RU" sz="2800" smtClean="0"/>
              <a:t>злоупотребляющие алкоголем, </a:t>
            </a:r>
            <a:endParaRPr lang="en-US" sz="2800" smtClean="0"/>
          </a:p>
          <a:p>
            <a:pPr eaLnBrk="1" hangingPunct="1">
              <a:lnSpc>
                <a:spcPct val="80000"/>
              </a:lnSpc>
              <a:defRPr/>
            </a:pPr>
            <a:r>
              <a:rPr lang="ru-RU" sz="2800" smtClean="0"/>
              <a:t>курением, </a:t>
            </a:r>
            <a:endParaRPr lang="en-US" sz="2800" smtClean="0"/>
          </a:p>
          <a:p>
            <a:pPr eaLnBrk="1" hangingPunct="1">
              <a:lnSpc>
                <a:spcPct val="80000"/>
              </a:lnSpc>
              <a:defRPr/>
            </a:pPr>
            <a:r>
              <a:rPr lang="ru-RU" sz="2800" smtClean="0"/>
              <a:t>наркоманы и ВИЧ-инфицированные. </a:t>
            </a:r>
          </a:p>
        </p:txBody>
      </p:sp>
      <p:pic>
        <p:nvPicPr>
          <p:cNvPr id="4" name="~PP1464.WAV">
            <a:hlinkClick r:id="" action="ppaction://media"/>
          </p:cNvPr>
          <p:cNvPicPr>
            <a:picLocks noRot="1" noChangeAspect="1"/>
          </p:cNvPicPr>
          <p:nvPr>
            <a:wavAudioFile r:embed="rId1" name="~PP1464.WAV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656638" y="63706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4383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762000"/>
            <a:ext cx="8229600" cy="5368925"/>
          </a:xfrm>
        </p:spPr>
        <p:txBody>
          <a:bodyPr/>
          <a:lstStyle/>
          <a:p>
            <a:pPr eaLnBrk="1" hangingPunct="1">
              <a:defRPr/>
            </a:pPr>
            <a:r>
              <a:rPr lang="ru-RU" smtClean="0"/>
              <a:t> Всё большее значение в эпидемиологии туберкулёза приобретает лекарственно-устойчивый туберкулёз, т.е. устойчивость МБТ к противотуберкулёзным препаратам. </a:t>
            </a:r>
            <a:endParaRPr lang="en-US" smtClean="0"/>
          </a:p>
          <a:p>
            <a:pPr eaLnBrk="1" hangingPunct="1">
              <a:defRPr/>
            </a:pPr>
            <a:r>
              <a:rPr lang="ru-RU" smtClean="0"/>
              <a:t>Лекарственно-устойчивый туберкулёз – это тяжелое инфекционное заболевание, эпидемически опасное, отличающееся высоким риском летального исхода.</a:t>
            </a:r>
          </a:p>
        </p:txBody>
      </p:sp>
      <p:pic>
        <p:nvPicPr>
          <p:cNvPr id="3" name="~PP1964.WAV">
            <a:hlinkClick r:id="" action="ppaction://media"/>
          </p:cNvPr>
          <p:cNvPicPr>
            <a:picLocks noRot="1" noChangeAspect="1"/>
          </p:cNvPicPr>
          <p:nvPr>
            <a:wavAudioFile r:embed="rId1" name="~PP1964.WAV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656638" y="63706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2897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838200"/>
            <a:ext cx="8229600" cy="3810000"/>
          </a:xfrm>
        </p:spPr>
        <p:txBody>
          <a:bodyPr/>
          <a:lstStyle/>
          <a:p>
            <a:pPr eaLnBrk="1" hangingPunct="1">
              <a:defRPr/>
            </a:pPr>
            <a:r>
              <a:rPr lang="ru-RU" sz="4000" b="1" dirty="0" smtClean="0"/>
              <a:t>Распространённость туберкулёза на территории выражается следующими статистическими показателями:</a:t>
            </a:r>
          </a:p>
        </p:txBody>
      </p:sp>
      <p:pic>
        <p:nvPicPr>
          <p:cNvPr id="4" name="~PP2319.WAV">
            <a:hlinkClick r:id="" action="ppaction://media"/>
          </p:cNvPr>
          <p:cNvPicPr>
            <a:picLocks noRot="1" noChangeAspect="1"/>
          </p:cNvPicPr>
          <p:nvPr>
            <a:wavAudioFile r:embed="rId1" name="~PP2319.WAV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656638" y="63706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765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4000" smtClean="0">
                <a:solidFill>
                  <a:srgbClr val="FFFF00"/>
                </a:solidFill>
              </a:rPr>
              <a:t>основные эпидемиологические показатели</a:t>
            </a:r>
            <a:r>
              <a:rPr lang="ru-RU" sz="4000" smtClean="0"/>
              <a:t> </a:t>
            </a:r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514600"/>
            <a:ext cx="8229600" cy="3616325"/>
          </a:xfrm>
        </p:spPr>
        <p:txBody>
          <a:bodyPr/>
          <a:lstStyle/>
          <a:p>
            <a:pPr marL="609600" indent="-609600" eaLnBrk="1" hangingPunct="1">
              <a:defRPr/>
            </a:pPr>
            <a:r>
              <a:rPr lang="ru-RU" b="1" dirty="0" smtClean="0">
                <a:solidFill>
                  <a:srgbClr val="FFFF00"/>
                </a:solidFill>
              </a:rPr>
              <a:t>Заболеваемость – </a:t>
            </a:r>
            <a:r>
              <a:rPr lang="ru-RU" dirty="0" smtClean="0">
                <a:solidFill>
                  <a:srgbClr val="FFFF00"/>
                </a:solidFill>
              </a:rPr>
              <a:t>количество лиц, впервые заболевших туберкулёзом в течение данного года на 100 тыс. населения.</a:t>
            </a:r>
            <a:endParaRPr lang="ru-RU" b="1" dirty="0" smtClean="0">
              <a:solidFill>
                <a:srgbClr val="FFFF00"/>
              </a:solidFill>
            </a:endParaRPr>
          </a:p>
        </p:txBody>
      </p:sp>
      <p:pic>
        <p:nvPicPr>
          <p:cNvPr id="5" name="~PP3575.WAV">
            <a:hlinkClick r:id="" action="ppaction://media"/>
          </p:cNvPr>
          <p:cNvPicPr>
            <a:picLocks noRot="1" noChangeAspect="1"/>
          </p:cNvPicPr>
          <p:nvPr>
            <a:wavAudioFile r:embed="rId1" name="~PP3575.WAV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656638" y="63706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4137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4000" smtClean="0">
                <a:solidFill>
                  <a:srgbClr val="FFFF00"/>
                </a:solidFill>
              </a:rPr>
              <a:t>основные эпидемиологические показатели</a:t>
            </a:r>
          </a:p>
        </p:txBody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057400"/>
            <a:ext cx="8229600" cy="4073525"/>
          </a:xfrm>
        </p:spPr>
        <p:txBody>
          <a:bodyPr/>
          <a:lstStyle/>
          <a:p>
            <a:pPr eaLnBrk="1" hangingPunct="1">
              <a:defRPr/>
            </a:pPr>
            <a:r>
              <a:rPr lang="ru-RU" sz="2800" b="1" dirty="0" smtClean="0">
                <a:solidFill>
                  <a:srgbClr val="FFFF00"/>
                </a:solidFill>
              </a:rPr>
              <a:t>Болезненность (распространённость) – </a:t>
            </a:r>
            <a:r>
              <a:rPr lang="ru-RU" sz="2800" dirty="0" smtClean="0">
                <a:solidFill>
                  <a:srgbClr val="FFFF00"/>
                </a:solidFill>
              </a:rPr>
              <a:t>количество болеющих активными формами туберкулёза, зарегистрированное на конец года на 100 тыс. населения</a:t>
            </a:r>
          </a:p>
        </p:txBody>
      </p:sp>
      <p:pic>
        <p:nvPicPr>
          <p:cNvPr id="4" name="~PP193.WAV">
            <a:hlinkClick r:id="" action="ppaction://media"/>
          </p:cNvPr>
          <p:cNvPicPr>
            <a:picLocks noRot="1" noChangeAspect="1"/>
          </p:cNvPicPr>
          <p:nvPr>
            <a:wavAudioFile r:embed="rId1" name="~PP193.WAV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656638" y="63706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3736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4000" smtClean="0">
                <a:solidFill>
                  <a:srgbClr val="FFFF00"/>
                </a:solidFill>
              </a:rPr>
              <a:t>основные эпидемиологические показатели</a:t>
            </a:r>
          </a:p>
        </p:txBody>
      </p:sp>
      <p:sp>
        <p:nvSpPr>
          <p:cNvPr id="665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743200"/>
            <a:ext cx="8229600" cy="3387725"/>
          </a:xfrm>
        </p:spPr>
        <p:txBody>
          <a:bodyPr/>
          <a:lstStyle/>
          <a:p>
            <a:pPr eaLnBrk="1" hangingPunct="1">
              <a:defRPr/>
            </a:pPr>
            <a:r>
              <a:rPr lang="ru-RU" b="1" dirty="0" smtClean="0">
                <a:solidFill>
                  <a:srgbClr val="FFFF00"/>
                </a:solidFill>
              </a:rPr>
              <a:t>Смертность –</a:t>
            </a:r>
            <a:r>
              <a:rPr lang="ru-RU" dirty="0" smtClean="0">
                <a:solidFill>
                  <a:srgbClr val="FFFF00"/>
                </a:solidFill>
              </a:rPr>
              <a:t> количество умерших от туберкулёза в течение года на 100 тыс. населения</a:t>
            </a:r>
            <a:r>
              <a:rPr lang="ru-RU" dirty="0" smtClean="0"/>
              <a:t> </a:t>
            </a:r>
          </a:p>
          <a:p>
            <a:pPr eaLnBrk="1" hangingPunct="1">
              <a:defRPr/>
            </a:pPr>
            <a:endParaRPr lang="ru-RU" b="1" dirty="0" smtClean="0">
              <a:solidFill>
                <a:srgbClr val="FFFF00"/>
              </a:solidFill>
            </a:endParaRPr>
          </a:p>
          <a:p>
            <a:pPr eaLnBrk="1" hangingPunct="1">
              <a:buFont typeface="Wingdings" pitchFamily="2" charset="2"/>
              <a:buNone/>
              <a:defRPr/>
            </a:pPr>
            <a:endParaRPr lang="ru-RU" dirty="0" smtClean="0"/>
          </a:p>
        </p:txBody>
      </p:sp>
      <p:pic>
        <p:nvPicPr>
          <p:cNvPr id="4" name="~PP2162.WAV">
            <a:hlinkClick r:id="" action="ppaction://media"/>
          </p:cNvPr>
          <p:cNvPicPr>
            <a:picLocks noRot="1" noChangeAspect="1"/>
          </p:cNvPicPr>
          <p:nvPr>
            <a:wavAudioFile r:embed="rId1" name="~PP2162.WAV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656638" y="63706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3057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4000" smtClean="0">
                <a:solidFill>
                  <a:srgbClr val="FFFF00"/>
                </a:solidFill>
              </a:rPr>
              <a:t>основные эпидемиологические показатели</a:t>
            </a:r>
          </a:p>
        </p:txBody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971800"/>
            <a:ext cx="8229600" cy="3159125"/>
          </a:xfrm>
        </p:spPr>
        <p:txBody>
          <a:bodyPr/>
          <a:lstStyle/>
          <a:p>
            <a:pPr eaLnBrk="1" hangingPunct="1">
              <a:defRPr/>
            </a:pPr>
            <a:r>
              <a:rPr lang="ru-RU" b="1" dirty="0" smtClean="0">
                <a:solidFill>
                  <a:srgbClr val="FFFF00"/>
                </a:solidFill>
              </a:rPr>
              <a:t>Инфицированность –</a:t>
            </a:r>
            <a:r>
              <a:rPr lang="ru-RU" dirty="0" smtClean="0">
                <a:solidFill>
                  <a:srgbClr val="FFFF00"/>
                </a:solidFill>
              </a:rPr>
              <a:t> число лиц с положительной пробой Манту в %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4000" smtClean="0">
                <a:solidFill>
                  <a:srgbClr val="FFFF00"/>
                </a:solidFill>
              </a:rPr>
              <a:t>основные эпидемиологические показатели</a:t>
            </a:r>
          </a:p>
        </p:txBody>
      </p:sp>
      <p:sp>
        <p:nvSpPr>
          <p:cNvPr id="696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971800"/>
            <a:ext cx="8229600" cy="3159125"/>
          </a:xfrm>
        </p:spPr>
        <p:txBody>
          <a:bodyPr/>
          <a:lstStyle/>
          <a:p>
            <a:pPr eaLnBrk="1" hangingPunct="1">
              <a:defRPr/>
            </a:pPr>
            <a:r>
              <a:rPr lang="ru-RU" b="1" dirty="0" smtClean="0">
                <a:solidFill>
                  <a:srgbClr val="FFFF00"/>
                </a:solidFill>
              </a:rPr>
              <a:t>Летальность</a:t>
            </a:r>
            <a:r>
              <a:rPr lang="ru-RU" dirty="0" smtClean="0">
                <a:solidFill>
                  <a:srgbClr val="FFFF00"/>
                </a:solidFill>
              </a:rPr>
              <a:t> – процент лиц, умерших в стационаре, от числа всех выбывших из стационара.</a:t>
            </a:r>
          </a:p>
        </p:txBody>
      </p:sp>
      <p:sp>
        <p:nvSpPr>
          <p:cNvPr id="61444" name="Прямоугольник 3"/>
          <p:cNvSpPr>
            <a:spLocks noChangeArrowheads="1"/>
          </p:cNvSpPr>
          <p:nvPr/>
        </p:nvSpPr>
        <p:spPr bwMode="auto">
          <a:xfrm>
            <a:off x="4448175" y="3244850"/>
            <a:ext cx="24765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 </a:t>
            </a:r>
          </a:p>
        </p:txBody>
      </p:sp>
      <p:pic>
        <p:nvPicPr>
          <p:cNvPr id="6" name="~PP2206.WAV">
            <a:hlinkClick r:id="" action="ppaction://media"/>
          </p:cNvPr>
          <p:cNvPicPr>
            <a:picLocks noRot="1" noChangeAspect="1"/>
          </p:cNvPicPr>
          <p:nvPr>
            <a:wavAudioFile r:embed="rId1" name="~PP2206.WAV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656638" y="63706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2868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3600" b="1" dirty="0" smtClean="0">
                <a:solidFill>
                  <a:srgbClr val="FFFF00"/>
                </a:solidFill>
              </a:rPr>
              <a:t>Основные статистические показатели по Иркутской области за 2023г</a:t>
            </a:r>
            <a:r>
              <a:rPr lang="ru-RU" sz="3600" dirty="0" smtClean="0">
                <a:solidFill>
                  <a:srgbClr val="FFFF00"/>
                </a:solidFill>
              </a:rPr>
              <a:t>.</a:t>
            </a:r>
          </a:p>
        </p:txBody>
      </p:sp>
      <p:sp>
        <p:nvSpPr>
          <p:cNvPr id="706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362200"/>
            <a:ext cx="8229600" cy="3768725"/>
          </a:xfrm>
        </p:spPr>
        <p:txBody>
          <a:bodyPr/>
          <a:lstStyle/>
          <a:p>
            <a:pPr>
              <a:defRPr/>
            </a:pPr>
            <a:r>
              <a:rPr lang="ru-RU" dirty="0" smtClean="0"/>
              <a:t>Заболеваемость – 52,5 (в 2021г - 54,9, в 2022г – 59,4)</a:t>
            </a:r>
          </a:p>
          <a:p>
            <a:pPr>
              <a:defRPr/>
            </a:pPr>
            <a:r>
              <a:rPr lang="ru-RU" dirty="0" smtClean="0"/>
              <a:t>Болезненность-95,0 ( в 2021г - 114,5, в 2022г – 110,7)</a:t>
            </a:r>
          </a:p>
          <a:p>
            <a:pPr>
              <a:defRPr/>
            </a:pPr>
            <a:r>
              <a:rPr lang="ru-RU" smtClean="0"/>
              <a:t>Смертность-6,6 </a:t>
            </a:r>
            <a:r>
              <a:rPr lang="ru-RU" dirty="0" smtClean="0"/>
              <a:t>(в 2021г </a:t>
            </a:r>
            <a:r>
              <a:rPr lang="ru-RU" smtClean="0"/>
              <a:t>- 8,7, в 2022 – 7,3)</a:t>
            </a:r>
            <a:endParaRPr lang="ru-RU" dirty="0"/>
          </a:p>
        </p:txBody>
      </p:sp>
      <p:sp>
        <p:nvSpPr>
          <p:cNvPr id="62468" name="Прямоугольник 3"/>
          <p:cNvSpPr>
            <a:spLocks noChangeArrowheads="1"/>
          </p:cNvSpPr>
          <p:nvPr/>
        </p:nvSpPr>
        <p:spPr bwMode="auto">
          <a:xfrm>
            <a:off x="4448175" y="3244850"/>
            <a:ext cx="24765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 </a:t>
            </a:r>
          </a:p>
        </p:txBody>
      </p:sp>
      <p:pic>
        <p:nvPicPr>
          <p:cNvPr id="6" name="~PP1318.WAV">
            <a:hlinkClick r:id="" action="ppaction://media"/>
          </p:cNvPr>
          <p:cNvPicPr>
            <a:picLocks noRot="1" noChangeAspect="1"/>
          </p:cNvPicPr>
          <p:nvPr>
            <a:wavAudioFile r:embed="rId1" name="~PP1318.WAV"/>
          </p:nvPr>
        </p:nvPicPr>
        <p:blipFill>
          <a:blip r:embed="rId3" cstate="print"/>
          <a:stretch>
            <a:fillRect/>
          </a:stretch>
        </p:blipFill>
        <p:spPr>
          <a:xfrm>
            <a:off x="8656638" y="6370638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6326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3200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ru-RU" smtClean="0"/>
              <a:t>Спасибо за внимание!</a:t>
            </a:r>
          </a:p>
        </p:txBody>
      </p:sp>
      <p:pic>
        <p:nvPicPr>
          <p:cNvPr id="4" name="~PP1881.WAV">
            <a:hlinkClick r:id="" action="ppaction://media"/>
          </p:cNvPr>
          <p:cNvPicPr>
            <a:picLocks noRot="1" noChangeAspect="1"/>
          </p:cNvPicPr>
          <p:nvPr>
            <a:wavAudioFile r:embed="rId1" name="~PP1881.WAV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656638" y="63706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941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Лучи">
  <a:themeElements>
    <a:clrScheme name="Лучи 2">
      <a:dk1>
        <a:srgbClr val="000080"/>
      </a:dk1>
      <a:lt1>
        <a:srgbClr val="FFFFFF"/>
      </a:lt1>
      <a:dk2>
        <a:srgbClr val="000099"/>
      </a:dk2>
      <a:lt2>
        <a:srgbClr val="FFFFFF"/>
      </a:lt2>
      <a:accent1>
        <a:srgbClr val="3366FF"/>
      </a:accent1>
      <a:accent2>
        <a:srgbClr val="7B46D0"/>
      </a:accent2>
      <a:accent3>
        <a:srgbClr val="AAAACA"/>
      </a:accent3>
      <a:accent4>
        <a:srgbClr val="DADADA"/>
      </a:accent4>
      <a:accent5>
        <a:srgbClr val="ADB8FF"/>
      </a:accent5>
      <a:accent6>
        <a:srgbClr val="6F3FBC"/>
      </a:accent6>
      <a:hlink>
        <a:srgbClr val="86D1EC"/>
      </a:hlink>
      <a:folHlink>
        <a:srgbClr val="45C984"/>
      </a:folHlink>
    </a:clrScheme>
    <a:fontScheme name="Лучи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Лучи 1">
        <a:dk1>
          <a:srgbClr val="1A006C"/>
        </a:dk1>
        <a:lt1>
          <a:srgbClr val="FFFFFF"/>
        </a:lt1>
        <a:dk2>
          <a:srgbClr val="000066"/>
        </a:dk2>
        <a:lt2>
          <a:srgbClr val="CCCCFF"/>
        </a:lt2>
        <a:accent1>
          <a:srgbClr val="0099CC"/>
        </a:accent1>
        <a:accent2>
          <a:srgbClr val="6600CC"/>
        </a:accent2>
        <a:accent3>
          <a:srgbClr val="AAAAB8"/>
        </a:accent3>
        <a:accent4>
          <a:srgbClr val="DADADA"/>
        </a:accent4>
        <a:accent5>
          <a:srgbClr val="AACAE2"/>
        </a:accent5>
        <a:accent6>
          <a:srgbClr val="5C00B9"/>
        </a:accent6>
        <a:hlink>
          <a:srgbClr val="9999FF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Лучи 2">
        <a:dk1>
          <a:srgbClr val="000080"/>
        </a:dk1>
        <a:lt1>
          <a:srgbClr val="FFFFFF"/>
        </a:lt1>
        <a:dk2>
          <a:srgbClr val="000099"/>
        </a:dk2>
        <a:lt2>
          <a:srgbClr val="FFFFFF"/>
        </a:lt2>
        <a:accent1>
          <a:srgbClr val="3366FF"/>
        </a:accent1>
        <a:accent2>
          <a:srgbClr val="7B46D0"/>
        </a:accent2>
        <a:accent3>
          <a:srgbClr val="AAAACA"/>
        </a:accent3>
        <a:accent4>
          <a:srgbClr val="DADADA"/>
        </a:accent4>
        <a:accent5>
          <a:srgbClr val="ADB8FF"/>
        </a:accent5>
        <a:accent6>
          <a:srgbClr val="6F3FBC"/>
        </a:accent6>
        <a:hlink>
          <a:srgbClr val="86D1EC"/>
        </a:hlink>
        <a:folHlink>
          <a:srgbClr val="45C98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Лучи 3">
        <a:dk1>
          <a:srgbClr val="3F4873"/>
        </a:dk1>
        <a:lt1>
          <a:srgbClr val="FFFFFF"/>
        </a:lt1>
        <a:dk2>
          <a:srgbClr val="4F598D"/>
        </a:dk2>
        <a:lt2>
          <a:srgbClr val="CCECFF"/>
        </a:lt2>
        <a:accent1>
          <a:srgbClr val="0099CC"/>
        </a:accent1>
        <a:accent2>
          <a:srgbClr val="4C8470"/>
        </a:accent2>
        <a:accent3>
          <a:srgbClr val="B2B5C5"/>
        </a:accent3>
        <a:accent4>
          <a:srgbClr val="DADADA"/>
        </a:accent4>
        <a:accent5>
          <a:srgbClr val="AACAE2"/>
        </a:accent5>
        <a:accent6>
          <a:srgbClr val="447765"/>
        </a:accent6>
        <a:hlink>
          <a:srgbClr val="99CC00"/>
        </a:hlink>
        <a:folHlink>
          <a:srgbClr val="96A4C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Лучи 4">
        <a:dk1>
          <a:srgbClr val="006E6B"/>
        </a:dk1>
        <a:lt1>
          <a:srgbClr val="FFFFFF"/>
        </a:lt1>
        <a:dk2>
          <a:srgbClr val="008080"/>
        </a:dk2>
        <a:lt2>
          <a:srgbClr val="E2EFCD"/>
        </a:lt2>
        <a:accent1>
          <a:srgbClr val="33CCCC"/>
        </a:accent1>
        <a:accent2>
          <a:srgbClr val="6352B8"/>
        </a:accent2>
        <a:accent3>
          <a:srgbClr val="AAC0C0"/>
        </a:accent3>
        <a:accent4>
          <a:srgbClr val="DADADA"/>
        </a:accent4>
        <a:accent5>
          <a:srgbClr val="ADE2E2"/>
        </a:accent5>
        <a:accent6>
          <a:srgbClr val="5949A6"/>
        </a:accent6>
        <a:hlink>
          <a:srgbClr val="CCFFFF"/>
        </a:hlink>
        <a:folHlink>
          <a:srgbClr val="99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Лучи 5">
        <a:dk1>
          <a:srgbClr val="48562C"/>
        </a:dk1>
        <a:lt1>
          <a:srgbClr val="FFFFFF"/>
        </a:lt1>
        <a:dk2>
          <a:srgbClr val="546434"/>
        </a:dk2>
        <a:lt2>
          <a:srgbClr val="FFFFCC"/>
        </a:lt2>
        <a:accent1>
          <a:srgbClr val="7B8A6E"/>
        </a:accent1>
        <a:accent2>
          <a:srgbClr val="527C3A"/>
        </a:accent2>
        <a:accent3>
          <a:srgbClr val="B3B8AE"/>
        </a:accent3>
        <a:accent4>
          <a:srgbClr val="DADADA"/>
        </a:accent4>
        <a:accent5>
          <a:srgbClr val="BFC4BA"/>
        </a:accent5>
        <a:accent6>
          <a:srgbClr val="497034"/>
        </a:accent6>
        <a:hlink>
          <a:srgbClr val="55B55E"/>
        </a:hlink>
        <a:folHlink>
          <a:srgbClr val="85B3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Лучи 6">
        <a:dk1>
          <a:srgbClr val="96B29E"/>
        </a:dk1>
        <a:lt1>
          <a:srgbClr val="FFFFFF"/>
        </a:lt1>
        <a:dk2>
          <a:srgbClr val="A5BDAC"/>
        </a:dk2>
        <a:lt2>
          <a:srgbClr val="FFFFCC"/>
        </a:lt2>
        <a:accent1>
          <a:srgbClr val="4E8880"/>
        </a:accent1>
        <a:accent2>
          <a:srgbClr val="2F71B9"/>
        </a:accent2>
        <a:accent3>
          <a:srgbClr val="CFDBD2"/>
        </a:accent3>
        <a:accent4>
          <a:srgbClr val="DADADA"/>
        </a:accent4>
        <a:accent5>
          <a:srgbClr val="B2C3C0"/>
        </a:accent5>
        <a:accent6>
          <a:srgbClr val="2A66A7"/>
        </a:accent6>
        <a:hlink>
          <a:srgbClr val="9DC0E7"/>
        </a:hlink>
        <a:folHlink>
          <a:srgbClr val="54CA8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Лучи 7">
        <a:dk1>
          <a:srgbClr val="D49C00"/>
        </a:dk1>
        <a:lt1>
          <a:srgbClr val="FFFFFF"/>
        </a:lt1>
        <a:dk2>
          <a:srgbClr val="CC9900"/>
        </a:dk2>
        <a:lt2>
          <a:srgbClr val="CEBD40"/>
        </a:lt2>
        <a:accent1>
          <a:srgbClr val="CC6600"/>
        </a:accent1>
        <a:accent2>
          <a:srgbClr val="808000"/>
        </a:accent2>
        <a:accent3>
          <a:srgbClr val="E2CAAA"/>
        </a:accent3>
        <a:accent4>
          <a:srgbClr val="DADADA"/>
        </a:accent4>
        <a:accent5>
          <a:srgbClr val="E2B8AA"/>
        </a:accent5>
        <a:accent6>
          <a:srgbClr val="737300"/>
        </a:accent6>
        <a:hlink>
          <a:srgbClr val="FF99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Лучи 8">
        <a:dk1>
          <a:srgbClr val="881700"/>
        </a:dk1>
        <a:lt1>
          <a:srgbClr val="FAF9E6"/>
        </a:lt1>
        <a:dk2>
          <a:srgbClr val="990000"/>
        </a:dk2>
        <a:lt2>
          <a:srgbClr val="EADC78"/>
        </a:lt2>
        <a:accent1>
          <a:srgbClr val="FF6600"/>
        </a:accent1>
        <a:accent2>
          <a:srgbClr val="B86D52"/>
        </a:accent2>
        <a:accent3>
          <a:srgbClr val="CAAAAA"/>
        </a:accent3>
        <a:accent4>
          <a:srgbClr val="D6D5C4"/>
        </a:accent4>
        <a:accent5>
          <a:srgbClr val="FFB8AA"/>
        </a:accent5>
        <a:accent6>
          <a:srgbClr val="A66249"/>
        </a:accent6>
        <a:hlink>
          <a:srgbClr val="D78D15"/>
        </a:hlink>
        <a:folHlink>
          <a:srgbClr val="C6B37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Лучи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E6F5F6"/>
        </a:accent1>
        <a:accent2>
          <a:srgbClr val="A5E1A8"/>
        </a:accent2>
        <a:accent3>
          <a:srgbClr val="FFFFFF"/>
        </a:accent3>
        <a:accent4>
          <a:srgbClr val="000000"/>
        </a:accent4>
        <a:accent5>
          <a:srgbClr val="F0F9FA"/>
        </a:accent5>
        <a:accent6>
          <a:srgbClr val="95CC98"/>
        </a:accent6>
        <a:hlink>
          <a:srgbClr val="5B00B6"/>
        </a:hlink>
        <a:folHlink>
          <a:srgbClr val="34988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Beam</Template>
  <TotalTime>829</TotalTime>
  <Words>1930</Words>
  <Application>Microsoft Office PowerPoint</Application>
  <PresentationFormat>Экран (4:3)</PresentationFormat>
  <Paragraphs>244</Paragraphs>
  <Slides>60</Slides>
  <Notes>19</Notes>
  <HiddenSlides>0</HiddenSlides>
  <MMClips>59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60</vt:i4>
      </vt:variant>
    </vt:vector>
  </HeadingPairs>
  <TitlesOfParts>
    <vt:vector size="61" baseType="lpstr">
      <vt:lpstr>Лучи</vt:lpstr>
      <vt:lpstr>Эпидемиология и патогенез туберкулеза.  Часть 1.  ЭПИДЕМИОЛОГИЯ ТУБЕРКУЛЁЗА</vt:lpstr>
      <vt:lpstr>Слайд 2</vt:lpstr>
      <vt:lpstr>Слайд 3</vt:lpstr>
      <vt:lpstr>Слайд 4</vt:lpstr>
      <vt:lpstr>Основные понятия, употребляющиеся в эпидемиологии туберкулеза</vt:lpstr>
      <vt:lpstr>Слайд 6</vt:lpstr>
      <vt:lpstr>резервуар инфекции – это сумма здоровых инфицированных и больных туберкулёзом лиц </vt:lpstr>
      <vt:lpstr>очаги инфекции – это места проживания больных туберкулёзом </vt:lpstr>
      <vt:lpstr>контактные лица - члены семьи больного туберкулёзом </vt:lpstr>
      <vt:lpstr>Слайд 10</vt:lpstr>
      <vt:lpstr>Слайд 11</vt:lpstr>
      <vt:lpstr>Слайд 12</vt:lpstr>
      <vt:lpstr>Основные проявления туберкулеза: кашель кровохарканье лихорадка истощение</vt:lpstr>
      <vt:lpstr>туберкулёз происходит от латинского слова туберкулюм – бугорок </vt:lpstr>
      <vt:lpstr>Слайд 15</vt:lpstr>
      <vt:lpstr>Слайд 16</vt:lpstr>
      <vt:lpstr>Слайд 17</vt:lpstr>
      <vt:lpstr>Форланини Карло, 1882г. Метод исскуственного пневмоторакса</vt:lpstr>
      <vt:lpstr>Кох Роберт, 1890г. Альт-туберкулин Коха</vt:lpstr>
      <vt:lpstr>Рентген Вильгельм, 1895г, х-лучи</vt:lpstr>
      <vt:lpstr>Клеменс фон Пирке, 1907г, проба Пирке </vt:lpstr>
      <vt:lpstr>Альберт Кальметт и Камиль Герен, 1919г –вакцина БЦЖ </vt:lpstr>
      <vt:lpstr>Селман Ваксман, 1944г, создан стрептомицин</vt:lpstr>
      <vt:lpstr> Свойства возбудителя туберкулёза.</vt:lpstr>
      <vt:lpstr>Слайд 25</vt:lpstr>
      <vt:lpstr>Слайд 26</vt:lpstr>
      <vt:lpstr>Окраска по Цилю-Нельсену 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  <vt:lpstr>Слайд 36</vt:lpstr>
      <vt:lpstr>Слайд 37</vt:lpstr>
      <vt:lpstr>4 ОСНОВНЫХ ПУТИ ВНЕДРЕНИЯ МБТ</vt:lpstr>
      <vt:lpstr>РАЗНОВИДНОСТИ АЭРОГЕННОГО ПУТИ ЗАРАЖЕНИЯ</vt:lpstr>
      <vt:lpstr>Слайд 40</vt:lpstr>
      <vt:lpstr>Слайд 41</vt:lpstr>
      <vt:lpstr>ПРИ АЭРОГЕННОМ ПУТИ ИНФИЦИРОВАНИЯ РАЗВИВАЕТСЯ </vt:lpstr>
      <vt:lpstr>4 ОСНОВНЫХ ПУТИ ВНЕДРЕНИЯ МБТ</vt:lpstr>
      <vt:lpstr>ВНЕДРЕНИЕ ПРОИСХОДИТ В КИШЕЧНИКЕ</vt:lpstr>
      <vt:lpstr>4 ОСНОВНЫХ ПУТИ ВНЕДРЕНИЯ МБТ</vt:lpstr>
      <vt:lpstr>Слайд 46</vt:lpstr>
      <vt:lpstr>4 ОСНОВНЫХ ПУТИ ВНЕДРЕНИЯ МБТ</vt:lpstr>
      <vt:lpstr>Слайд 48</vt:lpstr>
      <vt:lpstr>Слайд 49</vt:lpstr>
      <vt:lpstr> Особенно подвержены заболеванию так называемые группы риска:</vt:lpstr>
      <vt:lpstr> Особенно подвержены заболеванию так называемые группы риска:</vt:lpstr>
      <vt:lpstr>Слайд 52</vt:lpstr>
      <vt:lpstr>Распространённость туберкулёза на территории выражается следующими статистическими показателями:</vt:lpstr>
      <vt:lpstr>основные эпидемиологические показатели </vt:lpstr>
      <vt:lpstr>основные эпидемиологические показатели</vt:lpstr>
      <vt:lpstr>основные эпидемиологические показатели</vt:lpstr>
      <vt:lpstr>основные эпидемиологические показатели</vt:lpstr>
      <vt:lpstr>основные эпидемиологические показатели</vt:lpstr>
      <vt:lpstr>Основные статистические показатели по Иркутской области за 2023г.</vt:lpstr>
      <vt:lpstr>Спасибо за внимание!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olga</dc:creator>
  <cp:lastModifiedBy>Ольга</cp:lastModifiedBy>
  <cp:revision>27</cp:revision>
  <cp:lastPrinted>1601-01-01T00:00:00Z</cp:lastPrinted>
  <dcterms:created xsi:type="dcterms:W3CDTF">2019-01-26T14:18:03Z</dcterms:created>
  <dcterms:modified xsi:type="dcterms:W3CDTF">2024-10-24T06:58:28Z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