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7" r:id="rId3"/>
    <p:sldId id="268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300" r:id="rId12"/>
    <p:sldId id="266" r:id="rId13"/>
    <p:sldId id="270" r:id="rId14"/>
    <p:sldId id="271" r:id="rId15"/>
    <p:sldId id="272" r:id="rId16"/>
    <p:sldId id="273" r:id="rId17"/>
    <p:sldId id="274" r:id="rId18"/>
    <p:sldId id="276" r:id="rId19"/>
    <p:sldId id="275" r:id="rId20"/>
    <p:sldId id="277" r:id="rId21"/>
    <p:sldId id="278" r:id="rId22"/>
    <p:sldId id="279" r:id="rId23"/>
    <p:sldId id="280" r:id="rId24"/>
    <p:sldId id="282" r:id="rId25"/>
    <p:sldId id="286" r:id="rId26"/>
    <p:sldId id="283" r:id="rId27"/>
    <p:sldId id="287" r:id="rId28"/>
    <p:sldId id="284" r:id="rId29"/>
    <p:sldId id="288" r:id="rId30"/>
    <p:sldId id="285" r:id="rId31"/>
    <p:sldId id="289" r:id="rId32"/>
    <p:sldId id="290" r:id="rId33"/>
    <p:sldId id="291" r:id="rId34"/>
    <p:sldId id="292" r:id="rId35"/>
    <p:sldId id="293" r:id="rId36"/>
    <p:sldId id="294" r:id="rId37"/>
    <p:sldId id="269" r:id="rId38"/>
    <p:sldId id="265" r:id="rId39"/>
    <p:sldId id="296" r:id="rId40"/>
    <p:sldId id="295" r:id="rId41"/>
    <p:sldId id="297" r:id="rId42"/>
    <p:sldId id="298" r:id="rId43"/>
    <p:sldId id="299" r:id="rId44"/>
    <p:sldId id="264" r:id="rId45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C5165D1-8462-4167-BF9B-CF9314637E42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D0BE190-9AC2-4667-95C6-5EDB33EBA99C}">
      <dgm:prSet phldrT="[Текст]"/>
      <dgm:spPr/>
      <dgm:t>
        <a:bodyPr/>
        <a:lstStyle/>
        <a:p>
          <a:r>
            <a:rPr lang="ru-RU" dirty="0" smtClean="0"/>
            <a:t>Коммуникации при оказании медицинской помощи</a:t>
          </a:r>
          <a:endParaRPr lang="ru-RU" dirty="0"/>
        </a:p>
      </dgm:t>
    </dgm:pt>
    <dgm:pt modelId="{36FD5DF9-387D-485A-A2E1-3A60D12F496B}" type="parTrans" cxnId="{0FC970CF-F478-4C7F-BDD3-939201FD6A71}">
      <dgm:prSet/>
      <dgm:spPr/>
      <dgm:t>
        <a:bodyPr/>
        <a:lstStyle/>
        <a:p>
          <a:endParaRPr lang="ru-RU"/>
        </a:p>
      </dgm:t>
    </dgm:pt>
    <dgm:pt modelId="{4DBE5949-3A5B-48A3-9751-64A4551203CB}" type="sibTrans" cxnId="{0FC970CF-F478-4C7F-BDD3-939201FD6A71}">
      <dgm:prSet/>
      <dgm:spPr/>
      <dgm:t>
        <a:bodyPr/>
        <a:lstStyle/>
        <a:p>
          <a:endParaRPr lang="ru-RU"/>
        </a:p>
      </dgm:t>
    </dgm:pt>
    <dgm:pt modelId="{74D88414-6473-4FA9-9848-64928269EFD4}">
      <dgm:prSet phldrT="[Текст]"/>
      <dgm:spPr/>
      <dgm:t>
        <a:bodyPr/>
        <a:lstStyle/>
        <a:p>
          <a:r>
            <a:rPr lang="ru-RU" dirty="0" smtClean="0"/>
            <a:t>Коммуникации медработник-пациент</a:t>
          </a:r>
          <a:endParaRPr lang="ru-RU" dirty="0"/>
        </a:p>
      </dgm:t>
    </dgm:pt>
    <dgm:pt modelId="{F71A28D3-AFD2-499C-903A-6D2F192AD3DE}" type="parTrans" cxnId="{4C608D12-0D20-4AED-8D4E-C9C6B63EBD83}">
      <dgm:prSet/>
      <dgm:spPr/>
      <dgm:t>
        <a:bodyPr/>
        <a:lstStyle/>
        <a:p>
          <a:endParaRPr lang="ru-RU"/>
        </a:p>
      </dgm:t>
    </dgm:pt>
    <dgm:pt modelId="{8BB16A27-46AC-4F1A-B946-21B0382CDCC5}" type="sibTrans" cxnId="{4C608D12-0D20-4AED-8D4E-C9C6B63EBD83}">
      <dgm:prSet/>
      <dgm:spPr/>
      <dgm:t>
        <a:bodyPr/>
        <a:lstStyle/>
        <a:p>
          <a:endParaRPr lang="ru-RU"/>
        </a:p>
      </dgm:t>
    </dgm:pt>
    <dgm:pt modelId="{EB3D3EF1-18BC-4492-BA5C-93BEEDCB2BF9}">
      <dgm:prSet phldrT="[Текст]"/>
      <dgm:spPr/>
      <dgm:t>
        <a:bodyPr/>
        <a:lstStyle/>
        <a:p>
          <a:r>
            <a:rPr lang="ru-RU" dirty="0" smtClean="0"/>
            <a:t>Коммуникации медработник-медработник</a:t>
          </a:r>
          <a:endParaRPr lang="ru-RU" dirty="0"/>
        </a:p>
      </dgm:t>
    </dgm:pt>
    <dgm:pt modelId="{BEE22B5F-8B63-4486-A095-95954BA37C08}" type="parTrans" cxnId="{1F22CB7E-4F9C-4DC5-8134-81D0795CCD01}">
      <dgm:prSet/>
      <dgm:spPr/>
      <dgm:t>
        <a:bodyPr/>
        <a:lstStyle/>
        <a:p>
          <a:endParaRPr lang="ru-RU"/>
        </a:p>
      </dgm:t>
    </dgm:pt>
    <dgm:pt modelId="{DE69EE94-C4BC-4193-AF9D-CC4EF8BC19A8}" type="sibTrans" cxnId="{1F22CB7E-4F9C-4DC5-8134-81D0795CCD01}">
      <dgm:prSet/>
      <dgm:spPr/>
      <dgm:t>
        <a:bodyPr/>
        <a:lstStyle/>
        <a:p>
          <a:endParaRPr lang="ru-RU"/>
        </a:p>
      </dgm:t>
    </dgm:pt>
    <dgm:pt modelId="{92307661-AD22-4414-96B9-2E9AABDE8E6C}" type="pres">
      <dgm:prSet presAssocID="{BC5165D1-8462-4167-BF9B-CF9314637E42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E74C9BAB-7EAA-45AA-8AF7-6713E852C7D8}" type="pres">
      <dgm:prSet presAssocID="{2D0BE190-9AC2-4667-95C6-5EDB33EBA99C}" presName="hierRoot1" presStyleCnt="0"/>
      <dgm:spPr/>
    </dgm:pt>
    <dgm:pt modelId="{9A7B2A2F-1D9C-42B3-B405-EAB66AAFE129}" type="pres">
      <dgm:prSet presAssocID="{2D0BE190-9AC2-4667-95C6-5EDB33EBA99C}" presName="composite" presStyleCnt="0"/>
      <dgm:spPr/>
    </dgm:pt>
    <dgm:pt modelId="{50CAC254-F643-423D-A95F-D55CCEC6F8C4}" type="pres">
      <dgm:prSet presAssocID="{2D0BE190-9AC2-4667-95C6-5EDB33EBA99C}" presName="background" presStyleLbl="node0" presStyleIdx="0" presStyleCnt="1"/>
      <dgm:spPr/>
    </dgm:pt>
    <dgm:pt modelId="{C949FED0-887B-40B0-8E18-86D7B09BBF24}" type="pres">
      <dgm:prSet presAssocID="{2D0BE190-9AC2-4667-95C6-5EDB33EBA99C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58BDA07-A868-48C2-A1C1-23020B1D5B0C}" type="pres">
      <dgm:prSet presAssocID="{2D0BE190-9AC2-4667-95C6-5EDB33EBA99C}" presName="hierChild2" presStyleCnt="0"/>
      <dgm:spPr/>
    </dgm:pt>
    <dgm:pt modelId="{F4A9F795-3594-468C-A621-356D4C64EBFC}" type="pres">
      <dgm:prSet presAssocID="{F71A28D3-AFD2-499C-903A-6D2F192AD3DE}" presName="Name10" presStyleLbl="parChTrans1D2" presStyleIdx="0" presStyleCnt="2"/>
      <dgm:spPr/>
      <dgm:t>
        <a:bodyPr/>
        <a:lstStyle/>
        <a:p>
          <a:endParaRPr lang="ru-RU"/>
        </a:p>
      </dgm:t>
    </dgm:pt>
    <dgm:pt modelId="{BA5677D5-F636-461A-ACFD-01FA9E3C981B}" type="pres">
      <dgm:prSet presAssocID="{74D88414-6473-4FA9-9848-64928269EFD4}" presName="hierRoot2" presStyleCnt="0"/>
      <dgm:spPr/>
    </dgm:pt>
    <dgm:pt modelId="{74DC3C89-0559-43A8-9EC5-0B80D585F8D0}" type="pres">
      <dgm:prSet presAssocID="{74D88414-6473-4FA9-9848-64928269EFD4}" presName="composite2" presStyleCnt="0"/>
      <dgm:spPr/>
    </dgm:pt>
    <dgm:pt modelId="{1C08D573-EF02-4D61-9522-214F5CAA7BD7}" type="pres">
      <dgm:prSet presAssocID="{74D88414-6473-4FA9-9848-64928269EFD4}" presName="background2" presStyleLbl="node2" presStyleIdx="0" presStyleCnt="2"/>
      <dgm:spPr/>
    </dgm:pt>
    <dgm:pt modelId="{6F9128D8-59A2-404B-82E5-7D4EC79F676A}" type="pres">
      <dgm:prSet presAssocID="{74D88414-6473-4FA9-9848-64928269EFD4}" presName="text2" presStyleLbl="fgAcc2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7F2C696-06B0-4751-A212-486D4B6B1FD0}" type="pres">
      <dgm:prSet presAssocID="{74D88414-6473-4FA9-9848-64928269EFD4}" presName="hierChild3" presStyleCnt="0"/>
      <dgm:spPr/>
    </dgm:pt>
    <dgm:pt modelId="{51828FE8-15E4-4DF4-9AB3-394A9114AC28}" type="pres">
      <dgm:prSet presAssocID="{BEE22B5F-8B63-4486-A095-95954BA37C08}" presName="Name10" presStyleLbl="parChTrans1D2" presStyleIdx="1" presStyleCnt="2"/>
      <dgm:spPr/>
      <dgm:t>
        <a:bodyPr/>
        <a:lstStyle/>
        <a:p>
          <a:endParaRPr lang="ru-RU"/>
        </a:p>
      </dgm:t>
    </dgm:pt>
    <dgm:pt modelId="{54B9C4E1-983A-4829-9AF0-089DBB7126AA}" type="pres">
      <dgm:prSet presAssocID="{EB3D3EF1-18BC-4492-BA5C-93BEEDCB2BF9}" presName="hierRoot2" presStyleCnt="0"/>
      <dgm:spPr/>
    </dgm:pt>
    <dgm:pt modelId="{565AF77E-D591-49D4-869F-8424D1F29CFB}" type="pres">
      <dgm:prSet presAssocID="{EB3D3EF1-18BC-4492-BA5C-93BEEDCB2BF9}" presName="composite2" presStyleCnt="0"/>
      <dgm:spPr/>
    </dgm:pt>
    <dgm:pt modelId="{C173BC7A-DFE2-4E40-85F4-7F61E89939CE}" type="pres">
      <dgm:prSet presAssocID="{EB3D3EF1-18BC-4492-BA5C-93BEEDCB2BF9}" presName="background2" presStyleLbl="node2" presStyleIdx="1" presStyleCnt="2"/>
      <dgm:spPr/>
    </dgm:pt>
    <dgm:pt modelId="{75A7D2CF-BE09-48FA-B3C8-F89592F32C7C}" type="pres">
      <dgm:prSet presAssocID="{EB3D3EF1-18BC-4492-BA5C-93BEEDCB2BF9}" presName="text2" presStyleLbl="fgAcc2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5B733C5-D67F-439F-872F-5FB283484567}" type="pres">
      <dgm:prSet presAssocID="{EB3D3EF1-18BC-4492-BA5C-93BEEDCB2BF9}" presName="hierChild3" presStyleCnt="0"/>
      <dgm:spPr/>
    </dgm:pt>
  </dgm:ptLst>
  <dgm:cxnLst>
    <dgm:cxn modelId="{BA0B4E17-5917-4CD3-AAA3-7FEF5F123CE9}" type="presOf" srcId="{EB3D3EF1-18BC-4492-BA5C-93BEEDCB2BF9}" destId="{75A7D2CF-BE09-48FA-B3C8-F89592F32C7C}" srcOrd="0" destOrd="0" presId="urn:microsoft.com/office/officeart/2005/8/layout/hierarchy1"/>
    <dgm:cxn modelId="{5C6637CB-6973-4A99-BE22-E69F85E91E25}" type="presOf" srcId="{BC5165D1-8462-4167-BF9B-CF9314637E42}" destId="{92307661-AD22-4414-96B9-2E9AABDE8E6C}" srcOrd="0" destOrd="0" presId="urn:microsoft.com/office/officeart/2005/8/layout/hierarchy1"/>
    <dgm:cxn modelId="{EAA18262-D35C-4AD7-83CA-0A99A5EAF4B9}" type="presOf" srcId="{F71A28D3-AFD2-499C-903A-6D2F192AD3DE}" destId="{F4A9F795-3594-468C-A621-356D4C64EBFC}" srcOrd="0" destOrd="0" presId="urn:microsoft.com/office/officeart/2005/8/layout/hierarchy1"/>
    <dgm:cxn modelId="{A3B71ECF-C213-422E-9EC4-83E2BB32213D}" type="presOf" srcId="{74D88414-6473-4FA9-9848-64928269EFD4}" destId="{6F9128D8-59A2-404B-82E5-7D4EC79F676A}" srcOrd="0" destOrd="0" presId="urn:microsoft.com/office/officeart/2005/8/layout/hierarchy1"/>
    <dgm:cxn modelId="{8D6D0D89-EC2B-416F-A1BF-4C01D5A9DA1B}" type="presOf" srcId="{BEE22B5F-8B63-4486-A095-95954BA37C08}" destId="{51828FE8-15E4-4DF4-9AB3-394A9114AC28}" srcOrd="0" destOrd="0" presId="urn:microsoft.com/office/officeart/2005/8/layout/hierarchy1"/>
    <dgm:cxn modelId="{0FC970CF-F478-4C7F-BDD3-939201FD6A71}" srcId="{BC5165D1-8462-4167-BF9B-CF9314637E42}" destId="{2D0BE190-9AC2-4667-95C6-5EDB33EBA99C}" srcOrd="0" destOrd="0" parTransId="{36FD5DF9-387D-485A-A2E1-3A60D12F496B}" sibTransId="{4DBE5949-3A5B-48A3-9751-64A4551203CB}"/>
    <dgm:cxn modelId="{8945BDEB-2E34-4CEE-9C19-72675E9D8AB7}" type="presOf" srcId="{2D0BE190-9AC2-4667-95C6-5EDB33EBA99C}" destId="{C949FED0-887B-40B0-8E18-86D7B09BBF24}" srcOrd="0" destOrd="0" presId="urn:microsoft.com/office/officeart/2005/8/layout/hierarchy1"/>
    <dgm:cxn modelId="{1F22CB7E-4F9C-4DC5-8134-81D0795CCD01}" srcId="{2D0BE190-9AC2-4667-95C6-5EDB33EBA99C}" destId="{EB3D3EF1-18BC-4492-BA5C-93BEEDCB2BF9}" srcOrd="1" destOrd="0" parTransId="{BEE22B5F-8B63-4486-A095-95954BA37C08}" sibTransId="{DE69EE94-C4BC-4193-AF9D-CC4EF8BC19A8}"/>
    <dgm:cxn modelId="{4C608D12-0D20-4AED-8D4E-C9C6B63EBD83}" srcId="{2D0BE190-9AC2-4667-95C6-5EDB33EBA99C}" destId="{74D88414-6473-4FA9-9848-64928269EFD4}" srcOrd="0" destOrd="0" parTransId="{F71A28D3-AFD2-499C-903A-6D2F192AD3DE}" sibTransId="{8BB16A27-46AC-4F1A-B946-21B0382CDCC5}"/>
    <dgm:cxn modelId="{4E1CAB7B-AD7F-4906-9D17-3B4231B91F22}" type="presParOf" srcId="{92307661-AD22-4414-96B9-2E9AABDE8E6C}" destId="{E74C9BAB-7EAA-45AA-8AF7-6713E852C7D8}" srcOrd="0" destOrd="0" presId="urn:microsoft.com/office/officeart/2005/8/layout/hierarchy1"/>
    <dgm:cxn modelId="{78784EE2-7DAE-452E-B2F5-CFC927F0FBDF}" type="presParOf" srcId="{E74C9BAB-7EAA-45AA-8AF7-6713E852C7D8}" destId="{9A7B2A2F-1D9C-42B3-B405-EAB66AAFE129}" srcOrd="0" destOrd="0" presId="urn:microsoft.com/office/officeart/2005/8/layout/hierarchy1"/>
    <dgm:cxn modelId="{C6B2BEC8-4837-4336-981B-CC96167A5BA6}" type="presParOf" srcId="{9A7B2A2F-1D9C-42B3-B405-EAB66AAFE129}" destId="{50CAC254-F643-423D-A95F-D55CCEC6F8C4}" srcOrd="0" destOrd="0" presId="urn:microsoft.com/office/officeart/2005/8/layout/hierarchy1"/>
    <dgm:cxn modelId="{D413D792-1A1F-48B3-A576-2986F0633E9F}" type="presParOf" srcId="{9A7B2A2F-1D9C-42B3-B405-EAB66AAFE129}" destId="{C949FED0-887B-40B0-8E18-86D7B09BBF24}" srcOrd="1" destOrd="0" presId="urn:microsoft.com/office/officeart/2005/8/layout/hierarchy1"/>
    <dgm:cxn modelId="{0ABD1632-258C-47F3-919E-8640D62BBA32}" type="presParOf" srcId="{E74C9BAB-7EAA-45AA-8AF7-6713E852C7D8}" destId="{458BDA07-A868-48C2-A1C1-23020B1D5B0C}" srcOrd="1" destOrd="0" presId="urn:microsoft.com/office/officeart/2005/8/layout/hierarchy1"/>
    <dgm:cxn modelId="{7CBC47D6-F02B-421A-A458-1DB41AD53FBC}" type="presParOf" srcId="{458BDA07-A868-48C2-A1C1-23020B1D5B0C}" destId="{F4A9F795-3594-468C-A621-356D4C64EBFC}" srcOrd="0" destOrd="0" presId="urn:microsoft.com/office/officeart/2005/8/layout/hierarchy1"/>
    <dgm:cxn modelId="{739729D7-8E10-4E63-BC35-4997E1EBE567}" type="presParOf" srcId="{458BDA07-A868-48C2-A1C1-23020B1D5B0C}" destId="{BA5677D5-F636-461A-ACFD-01FA9E3C981B}" srcOrd="1" destOrd="0" presId="urn:microsoft.com/office/officeart/2005/8/layout/hierarchy1"/>
    <dgm:cxn modelId="{8392F13C-0453-47E0-8128-B8C1E095DF3C}" type="presParOf" srcId="{BA5677D5-F636-461A-ACFD-01FA9E3C981B}" destId="{74DC3C89-0559-43A8-9EC5-0B80D585F8D0}" srcOrd="0" destOrd="0" presId="urn:microsoft.com/office/officeart/2005/8/layout/hierarchy1"/>
    <dgm:cxn modelId="{5C396984-595C-43AF-848A-C7C9B646BAF1}" type="presParOf" srcId="{74DC3C89-0559-43A8-9EC5-0B80D585F8D0}" destId="{1C08D573-EF02-4D61-9522-214F5CAA7BD7}" srcOrd="0" destOrd="0" presId="urn:microsoft.com/office/officeart/2005/8/layout/hierarchy1"/>
    <dgm:cxn modelId="{24A5639E-275F-4EB2-A936-D638CD1C459E}" type="presParOf" srcId="{74DC3C89-0559-43A8-9EC5-0B80D585F8D0}" destId="{6F9128D8-59A2-404B-82E5-7D4EC79F676A}" srcOrd="1" destOrd="0" presId="urn:microsoft.com/office/officeart/2005/8/layout/hierarchy1"/>
    <dgm:cxn modelId="{157ED510-6515-474A-B3DB-9803B3CD7F9E}" type="presParOf" srcId="{BA5677D5-F636-461A-ACFD-01FA9E3C981B}" destId="{07F2C696-06B0-4751-A212-486D4B6B1FD0}" srcOrd="1" destOrd="0" presId="urn:microsoft.com/office/officeart/2005/8/layout/hierarchy1"/>
    <dgm:cxn modelId="{2AF39AE4-756C-4F00-AC57-9DFA0E340557}" type="presParOf" srcId="{458BDA07-A868-48C2-A1C1-23020B1D5B0C}" destId="{51828FE8-15E4-4DF4-9AB3-394A9114AC28}" srcOrd="2" destOrd="0" presId="urn:microsoft.com/office/officeart/2005/8/layout/hierarchy1"/>
    <dgm:cxn modelId="{6FEDB80C-6F98-4001-8BC0-FB4B02CD2978}" type="presParOf" srcId="{458BDA07-A868-48C2-A1C1-23020B1D5B0C}" destId="{54B9C4E1-983A-4829-9AF0-089DBB7126AA}" srcOrd="3" destOrd="0" presId="urn:microsoft.com/office/officeart/2005/8/layout/hierarchy1"/>
    <dgm:cxn modelId="{2F3000B6-160E-462F-AC02-57D5D6811EA3}" type="presParOf" srcId="{54B9C4E1-983A-4829-9AF0-089DBB7126AA}" destId="{565AF77E-D591-49D4-869F-8424D1F29CFB}" srcOrd="0" destOrd="0" presId="urn:microsoft.com/office/officeart/2005/8/layout/hierarchy1"/>
    <dgm:cxn modelId="{268BC649-3B39-4B93-80D9-2E4A7B91224C}" type="presParOf" srcId="{565AF77E-D591-49D4-869F-8424D1F29CFB}" destId="{C173BC7A-DFE2-4E40-85F4-7F61E89939CE}" srcOrd="0" destOrd="0" presId="urn:microsoft.com/office/officeart/2005/8/layout/hierarchy1"/>
    <dgm:cxn modelId="{6266B650-CEF0-4E3D-9F98-7F2592EB1F85}" type="presParOf" srcId="{565AF77E-D591-49D4-869F-8424D1F29CFB}" destId="{75A7D2CF-BE09-48FA-B3C8-F89592F32C7C}" srcOrd="1" destOrd="0" presId="urn:microsoft.com/office/officeart/2005/8/layout/hierarchy1"/>
    <dgm:cxn modelId="{51969AE9-3C0F-448F-B268-920D99CD15B4}" type="presParOf" srcId="{54B9C4E1-983A-4829-9AF0-089DBB7126AA}" destId="{55B733C5-D67F-439F-872F-5FB283484567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AE27366-D126-4792-A0FD-F5D692FB1C89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6F6504B2-E5AE-4564-9F80-34D4D49101E6}">
      <dgm:prSet phldrT="[Текст]" custT="1"/>
      <dgm:spPr/>
      <dgm:t>
        <a:bodyPr/>
        <a:lstStyle/>
        <a:p>
          <a:r>
            <a:rPr lang="ru-RU" sz="1400" b="1" dirty="0" smtClean="0">
              <a:solidFill>
                <a:srgbClr val="7030A0"/>
              </a:solidFill>
            </a:rPr>
            <a:t>Врач назначает лекарство: указывает фамилию, имя и отчество пациента, номер палаты, наименование препарата, дозировку и путь введения.</a:t>
          </a:r>
          <a:endParaRPr lang="ru-RU" sz="1400" b="1" dirty="0">
            <a:solidFill>
              <a:srgbClr val="7030A0"/>
            </a:solidFill>
          </a:endParaRPr>
        </a:p>
      </dgm:t>
    </dgm:pt>
    <dgm:pt modelId="{67036F0F-303F-4F85-862E-E23BB49CBB97}" type="parTrans" cxnId="{1FE02497-D28D-4F12-8CFC-081CE48AC271}">
      <dgm:prSet/>
      <dgm:spPr/>
      <dgm:t>
        <a:bodyPr/>
        <a:lstStyle/>
        <a:p>
          <a:endParaRPr lang="ru-RU"/>
        </a:p>
      </dgm:t>
    </dgm:pt>
    <dgm:pt modelId="{8B6745E6-B4EE-471E-813D-6B9D7145D56A}" type="sibTrans" cxnId="{1FE02497-D28D-4F12-8CFC-081CE48AC271}">
      <dgm:prSet/>
      <dgm:spPr/>
      <dgm:t>
        <a:bodyPr/>
        <a:lstStyle/>
        <a:p>
          <a:endParaRPr lang="ru-RU"/>
        </a:p>
      </dgm:t>
    </dgm:pt>
    <dgm:pt modelId="{DAAADD6E-112A-4F51-8B7C-174EA5701BF0}">
      <dgm:prSet phldrT="[Текст]" custT="1"/>
      <dgm:spPr/>
      <dgm:t>
        <a:bodyPr/>
        <a:lstStyle/>
        <a:p>
          <a:r>
            <a:rPr lang="ru-RU" sz="1400" b="1" dirty="0" smtClean="0">
              <a:solidFill>
                <a:srgbClr val="7030A0"/>
              </a:solidFill>
            </a:rPr>
            <a:t>Медсестра дозирует или набирает препарат, в палате или процедурном кабинете производит идентификацию личности пациента, осуществляет назначение.</a:t>
          </a:r>
          <a:endParaRPr lang="ru-RU" sz="1400" b="1" dirty="0">
            <a:solidFill>
              <a:srgbClr val="7030A0"/>
            </a:solidFill>
          </a:endParaRPr>
        </a:p>
      </dgm:t>
    </dgm:pt>
    <dgm:pt modelId="{E1E4C24A-A12F-4F7C-B88C-31859193EB2E}" type="parTrans" cxnId="{007AB450-6CA4-470C-BE37-F4A632D0688E}">
      <dgm:prSet/>
      <dgm:spPr/>
      <dgm:t>
        <a:bodyPr/>
        <a:lstStyle/>
        <a:p>
          <a:endParaRPr lang="ru-RU"/>
        </a:p>
      </dgm:t>
    </dgm:pt>
    <dgm:pt modelId="{9ED7B130-6005-4C05-B7AD-EC9A42AA6555}" type="sibTrans" cxnId="{007AB450-6CA4-470C-BE37-F4A632D0688E}">
      <dgm:prSet/>
      <dgm:spPr/>
      <dgm:t>
        <a:bodyPr/>
        <a:lstStyle/>
        <a:p>
          <a:endParaRPr lang="ru-RU"/>
        </a:p>
      </dgm:t>
    </dgm:pt>
    <dgm:pt modelId="{C9335EDE-EF4A-4C2B-B23A-097B489C8A1C}">
      <dgm:prSet phldrT="[Текст]" custT="1"/>
      <dgm:spPr/>
      <dgm:t>
        <a:bodyPr/>
        <a:lstStyle/>
        <a:p>
          <a:r>
            <a:rPr lang="ru-RU" sz="1400" b="1" dirty="0" smtClean="0">
              <a:solidFill>
                <a:srgbClr val="7030A0"/>
              </a:solidFill>
            </a:rPr>
            <a:t>Медсестра докладывает врачу о выполненном назначении. Врач оценивает эффективность процедуры, наличие побочных эффектов и осложнений.</a:t>
          </a:r>
          <a:endParaRPr lang="ru-RU" sz="1400" b="1" dirty="0">
            <a:solidFill>
              <a:srgbClr val="7030A0"/>
            </a:solidFill>
          </a:endParaRPr>
        </a:p>
      </dgm:t>
    </dgm:pt>
    <dgm:pt modelId="{6AF1C30A-CB35-4F22-B953-753BAF890981}" type="parTrans" cxnId="{6E163221-9C7E-4BFE-9406-D70229D0B186}">
      <dgm:prSet/>
      <dgm:spPr/>
      <dgm:t>
        <a:bodyPr/>
        <a:lstStyle/>
        <a:p>
          <a:endParaRPr lang="ru-RU"/>
        </a:p>
      </dgm:t>
    </dgm:pt>
    <dgm:pt modelId="{8CF997C1-E8D9-4F90-88B6-9F05783A58CE}" type="sibTrans" cxnId="{6E163221-9C7E-4BFE-9406-D70229D0B186}">
      <dgm:prSet/>
      <dgm:spPr/>
      <dgm:t>
        <a:bodyPr/>
        <a:lstStyle/>
        <a:p>
          <a:endParaRPr lang="ru-RU"/>
        </a:p>
      </dgm:t>
    </dgm:pt>
    <dgm:pt modelId="{D7B22DA8-E010-42B0-8C67-53B11266779F}">
      <dgm:prSet custT="1"/>
      <dgm:spPr/>
      <dgm:t>
        <a:bodyPr/>
        <a:lstStyle/>
        <a:p>
          <a:r>
            <a:rPr lang="ru-RU" sz="1400" b="1" dirty="0" smtClean="0">
              <a:solidFill>
                <a:srgbClr val="7030A0"/>
              </a:solidFill>
            </a:rPr>
            <a:t>Медсестра – повторяет фамилию, имя и отчество пациента, номер палаты, наименование препарата, дозировку и путь введения.</a:t>
          </a:r>
          <a:endParaRPr lang="ru-RU" sz="1400" b="1" dirty="0">
            <a:solidFill>
              <a:srgbClr val="7030A0"/>
            </a:solidFill>
          </a:endParaRPr>
        </a:p>
      </dgm:t>
    </dgm:pt>
    <dgm:pt modelId="{4D659C3A-91A9-4F7C-9A50-C1AEC93D4CE6}" type="parTrans" cxnId="{19DE428D-9A77-47D9-B6BD-1803377168FE}">
      <dgm:prSet/>
      <dgm:spPr/>
      <dgm:t>
        <a:bodyPr/>
        <a:lstStyle/>
        <a:p>
          <a:endParaRPr lang="ru-RU"/>
        </a:p>
      </dgm:t>
    </dgm:pt>
    <dgm:pt modelId="{4614E5DB-7393-471F-B043-6D37A69DA6CD}" type="sibTrans" cxnId="{19DE428D-9A77-47D9-B6BD-1803377168FE}">
      <dgm:prSet/>
      <dgm:spPr/>
      <dgm:t>
        <a:bodyPr/>
        <a:lstStyle/>
        <a:p>
          <a:endParaRPr lang="ru-RU"/>
        </a:p>
      </dgm:t>
    </dgm:pt>
    <dgm:pt modelId="{4F21C719-3FAE-4B4C-AAFB-9629BC49D586}">
      <dgm:prSet phldrT="[Текст]" custT="1"/>
      <dgm:spPr/>
      <dgm:t>
        <a:bodyPr/>
        <a:lstStyle/>
        <a:p>
          <a:r>
            <a:rPr lang="ru-RU" sz="1400" b="1" dirty="0" smtClean="0">
              <a:solidFill>
                <a:srgbClr val="7030A0"/>
              </a:solidFill>
            </a:rPr>
            <a:t>Врач оформляет назначение в истории болезни. Медсестра переносит назначение в процедурный лист и оформляет отметку о его выполнении.</a:t>
          </a:r>
          <a:endParaRPr lang="ru-RU" sz="1400" b="1" dirty="0">
            <a:solidFill>
              <a:srgbClr val="7030A0"/>
            </a:solidFill>
          </a:endParaRPr>
        </a:p>
      </dgm:t>
    </dgm:pt>
    <dgm:pt modelId="{A505237A-4BDC-4CA4-855E-FEC5749BE8DD}" type="parTrans" cxnId="{01F63FE9-281F-4844-AD3C-396767D824DB}">
      <dgm:prSet/>
      <dgm:spPr/>
      <dgm:t>
        <a:bodyPr/>
        <a:lstStyle/>
        <a:p>
          <a:endParaRPr lang="ru-RU"/>
        </a:p>
      </dgm:t>
    </dgm:pt>
    <dgm:pt modelId="{BEF35C3A-5542-4410-950D-9A5144F1034D}" type="sibTrans" cxnId="{01F63FE9-281F-4844-AD3C-396767D824DB}">
      <dgm:prSet/>
      <dgm:spPr/>
      <dgm:t>
        <a:bodyPr/>
        <a:lstStyle/>
        <a:p>
          <a:endParaRPr lang="ru-RU"/>
        </a:p>
      </dgm:t>
    </dgm:pt>
    <dgm:pt modelId="{E0E37FBE-95E7-4E1B-A8D0-732184F3FBA7}" type="pres">
      <dgm:prSet presAssocID="{FAE27366-D126-4792-A0FD-F5D692FB1C89}" presName="CompostProcess" presStyleCnt="0">
        <dgm:presLayoutVars>
          <dgm:dir/>
          <dgm:resizeHandles val="exact"/>
        </dgm:presLayoutVars>
      </dgm:prSet>
      <dgm:spPr/>
    </dgm:pt>
    <dgm:pt modelId="{8B52B084-80A8-4B28-946C-2DD3018CE7F8}" type="pres">
      <dgm:prSet presAssocID="{FAE27366-D126-4792-A0FD-F5D692FB1C89}" presName="arrow" presStyleLbl="bgShp" presStyleIdx="0" presStyleCnt="1"/>
      <dgm:spPr>
        <a:solidFill>
          <a:srgbClr val="002060"/>
        </a:solidFill>
      </dgm:spPr>
    </dgm:pt>
    <dgm:pt modelId="{4B4BD696-78F7-4F4C-AC20-AAB6D12923AC}" type="pres">
      <dgm:prSet presAssocID="{FAE27366-D126-4792-A0FD-F5D692FB1C89}" presName="linearProcess" presStyleCnt="0"/>
      <dgm:spPr/>
    </dgm:pt>
    <dgm:pt modelId="{2C558582-DBFA-41AB-9047-9FFAFEE46265}" type="pres">
      <dgm:prSet presAssocID="{6F6504B2-E5AE-4564-9F80-34D4D49101E6}" presName="textNode" presStyleLbl="node1" presStyleIdx="0" presStyleCnt="4" custScaleX="126048" custScaleY="18023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83AF7E1-6908-4838-9FC5-05DC8890CBD0}" type="pres">
      <dgm:prSet presAssocID="{8B6745E6-B4EE-471E-813D-6B9D7145D56A}" presName="sibTrans" presStyleCnt="0"/>
      <dgm:spPr/>
    </dgm:pt>
    <dgm:pt modelId="{D6430BB5-1689-4F3F-A52A-8101BCEC0647}" type="pres">
      <dgm:prSet presAssocID="{DAAADD6E-112A-4F51-8B7C-174EA5701BF0}" presName="text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D134C72-5C49-494E-9FA8-40D736DABA4A}" type="pres">
      <dgm:prSet presAssocID="{9ED7B130-6005-4C05-B7AD-EC9A42AA6555}" presName="sibTrans" presStyleCnt="0"/>
      <dgm:spPr/>
    </dgm:pt>
    <dgm:pt modelId="{D6B5FACC-5F41-45DD-A015-1BA24F1C8C1F}" type="pres">
      <dgm:prSet presAssocID="{C9335EDE-EF4A-4C2B-B23A-097B489C8A1C}" presName="textNode" presStyleLbl="node1" presStyleIdx="2" presStyleCnt="4" custScaleY="10465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BCEFD66-D280-4543-86A4-27E2869C5A30}" type="pres">
      <dgm:prSet presAssocID="{8CF997C1-E8D9-4F90-88B6-9F05783A58CE}" presName="sibTrans" presStyleCnt="0"/>
      <dgm:spPr/>
    </dgm:pt>
    <dgm:pt modelId="{DB949537-F3FE-4A2C-BE02-1E4ADA9CDAE0}" type="pres">
      <dgm:prSet presAssocID="{4F21C719-3FAE-4B4C-AAFB-9629BC49D586}" presName="text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03C5943-49CA-43DD-9C87-04D03CD74B37}" type="presOf" srcId="{DAAADD6E-112A-4F51-8B7C-174EA5701BF0}" destId="{D6430BB5-1689-4F3F-A52A-8101BCEC0647}" srcOrd="0" destOrd="0" presId="urn:microsoft.com/office/officeart/2005/8/layout/hProcess9"/>
    <dgm:cxn modelId="{05A10DAE-A873-4EE7-A522-AB07ED14E351}" type="presOf" srcId="{FAE27366-D126-4792-A0FD-F5D692FB1C89}" destId="{E0E37FBE-95E7-4E1B-A8D0-732184F3FBA7}" srcOrd="0" destOrd="0" presId="urn:microsoft.com/office/officeart/2005/8/layout/hProcess9"/>
    <dgm:cxn modelId="{A68B1126-B643-4DBA-A95F-99E04EF267FD}" type="presOf" srcId="{C9335EDE-EF4A-4C2B-B23A-097B489C8A1C}" destId="{D6B5FACC-5F41-45DD-A015-1BA24F1C8C1F}" srcOrd="0" destOrd="0" presId="urn:microsoft.com/office/officeart/2005/8/layout/hProcess9"/>
    <dgm:cxn modelId="{1FE02497-D28D-4F12-8CFC-081CE48AC271}" srcId="{FAE27366-D126-4792-A0FD-F5D692FB1C89}" destId="{6F6504B2-E5AE-4564-9F80-34D4D49101E6}" srcOrd="0" destOrd="0" parTransId="{67036F0F-303F-4F85-862E-E23BB49CBB97}" sibTransId="{8B6745E6-B4EE-471E-813D-6B9D7145D56A}"/>
    <dgm:cxn modelId="{DC0715E0-1375-4F57-BFB9-E04BCCB11B4B}" type="presOf" srcId="{D7B22DA8-E010-42B0-8C67-53B11266779F}" destId="{2C558582-DBFA-41AB-9047-9FFAFEE46265}" srcOrd="0" destOrd="1" presId="urn:microsoft.com/office/officeart/2005/8/layout/hProcess9"/>
    <dgm:cxn modelId="{007AB450-6CA4-470C-BE37-F4A632D0688E}" srcId="{FAE27366-D126-4792-A0FD-F5D692FB1C89}" destId="{DAAADD6E-112A-4F51-8B7C-174EA5701BF0}" srcOrd="1" destOrd="0" parTransId="{E1E4C24A-A12F-4F7C-B88C-31859193EB2E}" sibTransId="{9ED7B130-6005-4C05-B7AD-EC9A42AA6555}"/>
    <dgm:cxn modelId="{6E163221-9C7E-4BFE-9406-D70229D0B186}" srcId="{FAE27366-D126-4792-A0FD-F5D692FB1C89}" destId="{C9335EDE-EF4A-4C2B-B23A-097B489C8A1C}" srcOrd="2" destOrd="0" parTransId="{6AF1C30A-CB35-4F22-B953-753BAF890981}" sibTransId="{8CF997C1-E8D9-4F90-88B6-9F05783A58CE}"/>
    <dgm:cxn modelId="{C4CA401E-207C-4D8E-B5CF-916C3FD78587}" type="presOf" srcId="{6F6504B2-E5AE-4564-9F80-34D4D49101E6}" destId="{2C558582-DBFA-41AB-9047-9FFAFEE46265}" srcOrd="0" destOrd="0" presId="urn:microsoft.com/office/officeart/2005/8/layout/hProcess9"/>
    <dgm:cxn modelId="{01F63FE9-281F-4844-AD3C-396767D824DB}" srcId="{FAE27366-D126-4792-A0FD-F5D692FB1C89}" destId="{4F21C719-3FAE-4B4C-AAFB-9629BC49D586}" srcOrd="3" destOrd="0" parTransId="{A505237A-4BDC-4CA4-855E-FEC5749BE8DD}" sibTransId="{BEF35C3A-5542-4410-950D-9A5144F1034D}"/>
    <dgm:cxn modelId="{0F0D333B-542D-484A-BA65-0479CEB52D63}" type="presOf" srcId="{4F21C719-3FAE-4B4C-AAFB-9629BC49D586}" destId="{DB949537-F3FE-4A2C-BE02-1E4ADA9CDAE0}" srcOrd="0" destOrd="0" presId="urn:microsoft.com/office/officeart/2005/8/layout/hProcess9"/>
    <dgm:cxn modelId="{19DE428D-9A77-47D9-B6BD-1803377168FE}" srcId="{6F6504B2-E5AE-4564-9F80-34D4D49101E6}" destId="{D7B22DA8-E010-42B0-8C67-53B11266779F}" srcOrd="0" destOrd="0" parTransId="{4D659C3A-91A9-4F7C-9A50-C1AEC93D4CE6}" sibTransId="{4614E5DB-7393-471F-B043-6D37A69DA6CD}"/>
    <dgm:cxn modelId="{2708780F-9481-4547-ADEA-11354B044BE4}" type="presParOf" srcId="{E0E37FBE-95E7-4E1B-A8D0-732184F3FBA7}" destId="{8B52B084-80A8-4B28-946C-2DD3018CE7F8}" srcOrd="0" destOrd="0" presId="urn:microsoft.com/office/officeart/2005/8/layout/hProcess9"/>
    <dgm:cxn modelId="{3629D566-5CD3-422E-BFD0-C916C9D87863}" type="presParOf" srcId="{E0E37FBE-95E7-4E1B-A8D0-732184F3FBA7}" destId="{4B4BD696-78F7-4F4C-AC20-AAB6D12923AC}" srcOrd="1" destOrd="0" presId="urn:microsoft.com/office/officeart/2005/8/layout/hProcess9"/>
    <dgm:cxn modelId="{36B83F6F-16DA-4ACB-A3A6-6A2235E3238C}" type="presParOf" srcId="{4B4BD696-78F7-4F4C-AC20-AAB6D12923AC}" destId="{2C558582-DBFA-41AB-9047-9FFAFEE46265}" srcOrd="0" destOrd="0" presId="urn:microsoft.com/office/officeart/2005/8/layout/hProcess9"/>
    <dgm:cxn modelId="{9FD81343-1801-423D-97B4-993F064F6AF4}" type="presParOf" srcId="{4B4BD696-78F7-4F4C-AC20-AAB6D12923AC}" destId="{283AF7E1-6908-4838-9FC5-05DC8890CBD0}" srcOrd="1" destOrd="0" presId="urn:microsoft.com/office/officeart/2005/8/layout/hProcess9"/>
    <dgm:cxn modelId="{8EA3D534-856B-4A60-AF2D-AFF8790BA783}" type="presParOf" srcId="{4B4BD696-78F7-4F4C-AC20-AAB6D12923AC}" destId="{D6430BB5-1689-4F3F-A52A-8101BCEC0647}" srcOrd="2" destOrd="0" presId="urn:microsoft.com/office/officeart/2005/8/layout/hProcess9"/>
    <dgm:cxn modelId="{7F29E0CB-AB0B-46BA-9F37-92A103E1E045}" type="presParOf" srcId="{4B4BD696-78F7-4F4C-AC20-AAB6D12923AC}" destId="{9D134C72-5C49-494E-9FA8-40D736DABA4A}" srcOrd="3" destOrd="0" presId="urn:microsoft.com/office/officeart/2005/8/layout/hProcess9"/>
    <dgm:cxn modelId="{6790CAFB-6A0B-4C2D-A1D4-A58937BE6CE9}" type="presParOf" srcId="{4B4BD696-78F7-4F4C-AC20-AAB6D12923AC}" destId="{D6B5FACC-5F41-45DD-A015-1BA24F1C8C1F}" srcOrd="4" destOrd="0" presId="urn:microsoft.com/office/officeart/2005/8/layout/hProcess9"/>
    <dgm:cxn modelId="{29A00AA6-DC7A-40D3-9421-15AFD2EED154}" type="presParOf" srcId="{4B4BD696-78F7-4F4C-AC20-AAB6D12923AC}" destId="{0BCEFD66-D280-4543-86A4-27E2869C5A30}" srcOrd="5" destOrd="0" presId="urn:microsoft.com/office/officeart/2005/8/layout/hProcess9"/>
    <dgm:cxn modelId="{3040129E-4068-435E-97F5-9787F5996113}" type="presParOf" srcId="{4B4BD696-78F7-4F4C-AC20-AAB6D12923AC}" destId="{DB949537-F3FE-4A2C-BE02-1E4ADA9CDAE0}" srcOrd="6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1828FE8-15E4-4DF4-9AB3-394A9114AC28}">
      <dsp:nvSpPr>
        <dsp:cNvPr id="0" name=""/>
        <dsp:cNvSpPr/>
      </dsp:nvSpPr>
      <dsp:spPr>
        <a:xfrm>
          <a:off x="3967708" y="1421097"/>
          <a:ext cx="1364792" cy="64951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42627"/>
              </a:lnTo>
              <a:lnTo>
                <a:pt x="1364792" y="442627"/>
              </a:lnTo>
              <a:lnTo>
                <a:pt x="1364792" y="649517"/>
              </a:lnTo>
            </a:path>
          </a:pathLst>
        </a:custGeom>
        <a:noFill/>
        <a:ln w="425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4A9F795-3594-468C-A621-356D4C64EBFC}">
      <dsp:nvSpPr>
        <dsp:cNvPr id="0" name=""/>
        <dsp:cNvSpPr/>
      </dsp:nvSpPr>
      <dsp:spPr>
        <a:xfrm>
          <a:off x="2602916" y="1421097"/>
          <a:ext cx="1364792" cy="649517"/>
        </a:xfrm>
        <a:custGeom>
          <a:avLst/>
          <a:gdLst/>
          <a:ahLst/>
          <a:cxnLst/>
          <a:rect l="0" t="0" r="0" b="0"/>
          <a:pathLst>
            <a:path>
              <a:moveTo>
                <a:pt x="1364792" y="0"/>
              </a:moveTo>
              <a:lnTo>
                <a:pt x="1364792" y="442627"/>
              </a:lnTo>
              <a:lnTo>
                <a:pt x="0" y="442627"/>
              </a:lnTo>
              <a:lnTo>
                <a:pt x="0" y="649517"/>
              </a:lnTo>
            </a:path>
          </a:pathLst>
        </a:custGeom>
        <a:noFill/>
        <a:ln w="425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0CAC254-F643-423D-A95F-D55CCEC6F8C4}">
      <dsp:nvSpPr>
        <dsp:cNvPr id="0" name=""/>
        <dsp:cNvSpPr/>
      </dsp:nvSpPr>
      <dsp:spPr>
        <a:xfrm>
          <a:off x="2851060" y="2954"/>
          <a:ext cx="2233297" cy="141814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949FED0-887B-40B0-8E18-86D7B09BBF24}">
      <dsp:nvSpPr>
        <dsp:cNvPr id="0" name=""/>
        <dsp:cNvSpPr/>
      </dsp:nvSpPr>
      <dsp:spPr>
        <a:xfrm>
          <a:off x="3099204" y="238691"/>
          <a:ext cx="2233297" cy="141814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Коммуникации при оказании медицинской помощи</a:t>
          </a:r>
          <a:endParaRPr lang="ru-RU" sz="2000" kern="1200" dirty="0"/>
        </a:p>
      </dsp:txBody>
      <dsp:txXfrm>
        <a:off x="3099204" y="238691"/>
        <a:ext cx="2233297" cy="1418143"/>
      </dsp:txXfrm>
    </dsp:sp>
    <dsp:sp modelId="{1C08D573-EF02-4D61-9522-214F5CAA7BD7}">
      <dsp:nvSpPr>
        <dsp:cNvPr id="0" name=""/>
        <dsp:cNvSpPr/>
      </dsp:nvSpPr>
      <dsp:spPr>
        <a:xfrm>
          <a:off x="1486267" y="2070615"/>
          <a:ext cx="2233297" cy="141814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F9128D8-59A2-404B-82E5-7D4EC79F676A}">
      <dsp:nvSpPr>
        <dsp:cNvPr id="0" name=""/>
        <dsp:cNvSpPr/>
      </dsp:nvSpPr>
      <dsp:spPr>
        <a:xfrm>
          <a:off x="1734411" y="2306352"/>
          <a:ext cx="2233297" cy="141814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Коммуникации медработник-пациент</a:t>
          </a:r>
          <a:endParaRPr lang="ru-RU" sz="2000" kern="1200" dirty="0"/>
        </a:p>
      </dsp:txBody>
      <dsp:txXfrm>
        <a:off x="1734411" y="2306352"/>
        <a:ext cx="2233297" cy="1418143"/>
      </dsp:txXfrm>
    </dsp:sp>
    <dsp:sp modelId="{C173BC7A-DFE2-4E40-85F4-7F61E89939CE}">
      <dsp:nvSpPr>
        <dsp:cNvPr id="0" name=""/>
        <dsp:cNvSpPr/>
      </dsp:nvSpPr>
      <dsp:spPr>
        <a:xfrm>
          <a:off x="4215853" y="2070615"/>
          <a:ext cx="2233297" cy="141814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5A7D2CF-BE09-48FA-B3C8-F89592F32C7C}">
      <dsp:nvSpPr>
        <dsp:cNvPr id="0" name=""/>
        <dsp:cNvSpPr/>
      </dsp:nvSpPr>
      <dsp:spPr>
        <a:xfrm>
          <a:off x="4463997" y="2306352"/>
          <a:ext cx="2233297" cy="141814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Коммуникации медработник-медработник</a:t>
          </a:r>
          <a:endParaRPr lang="ru-RU" sz="2000" kern="1200" dirty="0"/>
        </a:p>
      </dsp:txBody>
      <dsp:txXfrm>
        <a:off x="4463997" y="2306352"/>
        <a:ext cx="2233297" cy="1418143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B52B084-80A8-4B28-946C-2DD3018CE7F8}">
      <dsp:nvSpPr>
        <dsp:cNvPr id="0" name=""/>
        <dsp:cNvSpPr/>
      </dsp:nvSpPr>
      <dsp:spPr>
        <a:xfrm>
          <a:off x="613767" y="0"/>
          <a:ext cx="6956028" cy="6553200"/>
        </a:xfrm>
        <a:prstGeom prst="rightArrow">
          <a:avLst/>
        </a:prstGeom>
        <a:solidFill>
          <a:srgbClr val="00206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C558582-DBFA-41AB-9047-9FFAFEE46265}">
      <dsp:nvSpPr>
        <dsp:cNvPr id="0" name=""/>
        <dsp:cNvSpPr/>
      </dsp:nvSpPr>
      <dsp:spPr>
        <a:xfrm>
          <a:off x="546" y="914394"/>
          <a:ext cx="2182130" cy="472441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rgbClr val="7030A0"/>
              </a:solidFill>
            </a:rPr>
            <a:t>Врач назначает лекарство: указывает фамилию, имя и отчество пациента, номер палаты, наименование препарата, дозировку и путь введения.</a:t>
          </a:r>
          <a:endParaRPr lang="ru-RU" sz="1400" b="1" kern="1200" dirty="0">
            <a:solidFill>
              <a:srgbClr val="7030A0"/>
            </a:solidFill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b="1" kern="1200" dirty="0" smtClean="0">
              <a:solidFill>
                <a:srgbClr val="7030A0"/>
              </a:solidFill>
            </a:rPr>
            <a:t>Медсестра – повторяет фамилию, имя и отчество пациента, номер палаты, наименование препарата, дозировку и путь введения.</a:t>
          </a:r>
          <a:endParaRPr lang="ru-RU" sz="1400" b="1" kern="1200" dirty="0">
            <a:solidFill>
              <a:srgbClr val="7030A0"/>
            </a:solidFill>
          </a:endParaRPr>
        </a:p>
      </dsp:txBody>
      <dsp:txXfrm>
        <a:off x="546" y="914394"/>
        <a:ext cx="2182130" cy="4724411"/>
      </dsp:txXfrm>
    </dsp:sp>
    <dsp:sp modelId="{D6430BB5-1689-4F3F-A52A-8101BCEC0647}">
      <dsp:nvSpPr>
        <dsp:cNvPr id="0" name=""/>
        <dsp:cNvSpPr/>
      </dsp:nvSpPr>
      <dsp:spPr>
        <a:xfrm>
          <a:off x="2451600" y="1965960"/>
          <a:ext cx="1731190" cy="26212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rgbClr val="7030A0"/>
              </a:solidFill>
            </a:rPr>
            <a:t>Медсестра дозирует или набирает препарат, в палате или процедурном кабинете производит идентификацию личности пациента, осуществляет назначение.</a:t>
          </a:r>
          <a:endParaRPr lang="ru-RU" sz="1400" b="1" kern="1200" dirty="0">
            <a:solidFill>
              <a:srgbClr val="7030A0"/>
            </a:solidFill>
          </a:endParaRPr>
        </a:p>
      </dsp:txBody>
      <dsp:txXfrm>
        <a:off x="2451600" y="1965960"/>
        <a:ext cx="1731190" cy="2621280"/>
      </dsp:txXfrm>
    </dsp:sp>
    <dsp:sp modelId="{D6B5FACC-5F41-45DD-A015-1BA24F1C8C1F}">
      <dsp:nvSpPr>
        <dsp:cNvPr id="0" name=""/>
        <dsp:cNvSpPr/>
      </dsp:nvSpPr>
      <dsp:spPr>
        <a:xfrm>
          <a:off x="4451713" y="1905002"/>
          <a:ext cx="1731190" cy="27431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rgbClr val="7030A0"/>
              </a:solidFill>
            </a:rPr>
            <a:t>Медсестра докладывает врачу о выполненном назначении. Врач оценивает эффективность процедуры, наличие побочных эффектов и осложнений.</a:t>
          </a:r>
          <a:endParaRPr lang="ru-RU" sz="1400" b="1" kern="1200" dirty="0">
            <a:solidFill>
              <a:srgbClr val="7030A0"/>
            </a:solidFill>
          </a:endParaRPr>
        </a:p>
      </dsp:txBody>
      <dsp:txXfrm>
        <a:off x="4451713" y="1905002"/>
        <a:ext cx="1731190" cy="2743195"/>
      </dsp:txXfrm>
    </dsp:sp>
    <dsp:sp modelId="{DB949537-F3FE-4A2C-BE02-1E4ADA9CDAE0}">
      <dsp:nvSpPr>
        <dsp:cNvPr id="0" name=""/>
        <dsp:cNvSpPr/>
      </dsp:nvSpPr>
      <dsp:spPr>
        <a:xfrm>
          <a:off x="6451826" y="1965960"/>
          <a:ext cx="1731190" cy="26212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rgbClr val="7030A0"/>
              </a:solidFill>
            </a:rPr>
            <a:t>Врач оформляет назначение в истории болезни. Медсестра переносит назначение в процедурный лист и оформляет отметку о его выполнении.</a:t>
          </a:r>
          <a:endParaRPr lang="ru-RU" sz="1400" b="1" kern="1200" dirty="0">
            <a:solidFill>
              <a:srgbClr val="7030A0"/>
            </a:solidFill>
          </a:endParaRPr>
        </a:p>
      </dsp:txBody>
      <dsp:txXfrm>
        <a:off x="6451826" y="1965960"/>
        <a:ext cx="1731190" cy="262128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9/19/2023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Tm="36328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9/19/2023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Tm="36328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9/19/2023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Tm="36328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9/19/2023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Tm="36328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9/19/2023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Tm="36328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9/19/2023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Tm="36328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9/19/2023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Tm="36328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9/19/2023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Tm="36328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9/19/2023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  <p:transition advTm="36328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9/19/2023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Tm="36328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9/19/2023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Tm="36328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7EAF463A-BC7C-46EE-9F1E-7F377CCA4891}" type="datetimeFigureOut">
              <a:rPr lang="en-US" smtClean="0"/>
              <a:pPr/>
              <a:t>9/19/2023</a:t>
            </a:fld>
            <a:endParaRPr lang="en-US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advTm="36328"/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audio" Target="../media/audio1.wav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2.wav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3.wav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4.wav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5.wav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6.wav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7.wav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8.wav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9.wav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0.wav"/><Relationship Id="rId5" Type="http://schemas.openxmlformats.org/officeDocument/2006/relationships/image" Target="../media/image7.png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1.wav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2.wav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3.wav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4.wav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5.wav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6.wav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7.wav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8.wav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9.wav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20.wav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21.wav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22.wav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23.wav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24.wav"/><Relationship Id="rId4" Type="http://schemas.openxmlformats.org/officeDocument/2006/relationships/image" Target="../media/image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25.wav"/><Relationship Id="rId4" Type="http://schemas.openxmlformats.org/officeDocument/2006/relationships/image" Target="../media/image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26.wav"/><Relationship Id="rId4" Type="http://schemas.openxmlformats.org/officeDocument/2006/relationships/image" Target="../media/image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27.wav"/><Relationship Id="rId4" Type="http://schemas.openxmlformats.org/officeDocument/2006/relationships/image" Target="../media/image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28.wav"/><Relationship Id="rId4" Type="http://schemas.openxmlformats.org/officeDocument/2006/relationships/image" Target="../media/image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29.wav"/><Relationship Id="rId4" Type="http://schemas.openxmlformats.org/officeDocument/2006/relationships/image" Target="../media/image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30.wav"/><Relationship Id="rId4" Type="http://schemas.openxmlformats.org/officeDocument/2006/relationships/image" Target="../media/image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31.wav"/><Relationship Id="rId4" Type="http://schemas.openxmlformats.org/officeDocument/2006/relationships/image" Target="../media/image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32.wav"/><Relationship Id="rId4" Type="http://schemas.openxmlformats.org/officeDocument/2006/relationships/image" Target="../media/image7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33.wav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34.wav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35.wav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36.wav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37.wav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38.wav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39.wav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40.wav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41.wav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42.wav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43.wav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44.wav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22376" y="685800"/>
            <a:ext cx="7812024" cy="2895600"/>
          </a:xfrm>
        </p:spPr>
        <p:txBody>
          <a:bodyPr>
            <a:normAutofit/>
          </a:bodyPr>
          <a:lstStyle/>
          <a:p>
            <a:pPr algn="ctr"/>
            <a:r>
              <a:rPr lang="ru-RU" dirty="0" smtClean="0">
                <a:solidFill>
                  <a:srgbClr val="7030A0"/>
                </a:solidFill>
              </a:rPr>
              <a:t>Коммуникации медработников в процессе оказания медицинской помощи</a:t>
            </a: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722376" y="4191000"/>
            <a:ext cx="7772400" cy="1066800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/>
              <a:t>Цели, виды, разбор основных коммуникаций</a:t>
            </a:r>
            <a:endParaRPr lang="ru-RU" sz="2800" b="1" dirty="0"/>
          </a:p>
        </p:txBody>
      </p:sp>
      <p:pic>
        <p:nvPicPr>
          <p:cNvPr id="6" name="~PP2395.WAV">
            <a:hlinkClick r:id="" action="ppaction://media"/>
          </p:cNvPr>
          <p:cNvPicPr>
            <a:picLocks noRot="1" noChangeAspect="1"/>
          </p:cNvPicPr>
          <p:nvPr>
            <a:wavAudioFile r:embed="rId1" name="~PP2395.WAV"/>
          </p:nvPr>
        </p:nvPicPr>
        <p:blipFill>
          <a:blip r:embed="rId3" cstate="print"/>
          <a:stretch>
            <a:fillRect/>
          </a:stretch>
        </p:blipFill>
        <p:spPr>
          <a:xfrm>
            <a:off x="8656638" y="6370638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3632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503238" y="990600"/>
          <a:ext cx="8183562" cy="37274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3" name="~PP1871.WAV">
            <a:hlinkClick r:id="" action="ppaction://media"/>
          </p:cNvPr>
          <p:cNvPicPr>
            <a:picLocks noRot="1" noChangeAspect="1"/>
          </p:cNvPicPr>
          <p:nvPr>
            <a:wavAudioFile r:embed="rId1" name="~PP1871.WAV"/>
          </p:nvPr>
        </p:nvPicPr>
        <p:blipFill>
          <a:blip r:embed="rId8" cstate="print"/>
          <a:stretch>
            <a:fillRect/>
          </a:stretch>
        </p:blipFill>
        <p:spPr>
          <a:xfrm>
            <a:off x="8656638" y="6370638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3632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1676400"/>
            <a:ext cx="8183880" cy="1905000"/>
          </a:xfrm>
        </p:spPr>
        <p:txBody>
          <a:bodyPr>
            <a:normAutofit/>
          </a:bodyPr>
          <a:lstStyle/>
          <a:p>
            <a:pPr algn="ctr"/>
            <a:r>
              <a:rPr lang="ru-RU" dirty="0" smtClean="0">
                <a:solidFill>
                  <a:srgbClr val="7030A0"/>
                </a:solidFill>
              </a:rPr>
              <a:t>Коммуникации медработник-пациент</a:t>
            </a:r>
            <a:endParaRPr lang="ru-RU" dirty="0">
              <a:solidFill>
                <a:srgbClr val="7030A0"/>
              </a:solidFill>
            </a:endParaRPr>
          </a:p>
        </p:txBody>
      </p:sp>
      <p:pic>
        <p:nvPicPr>
          <p:cNvPr id="3" name="~PP2697.WAV">
            <a:hlinkClick r:id="" action="ppaction://media"/>
          </p:cNvPr>
          <p:cNvPicPr>
            <a:picLocks noRot="1" noChangeAspect="1"/>
          </p:cNvPicPr>
          <p:nvPr>
            <a:wavAudioFile r:embed="rId1" name="~PP2697.WAV"/>
          </p:nvPr>
        </p:nvPicPr>
        <p:blipFill>
          <a:blip r:embed="rId3" cstate="print"/>
          <a:stretch>
            <a:fillRect/>
          </a:stretch>
        </p:blipFill>
        <p:spPr>
          <a:xfrm>
            <a:off x="8656638" y="6370638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3632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8183880" cy="13716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dirty="0" smtClean="0">
                <a:solidFill>
                  <a:srgbClr val="7030A0"/>
                </a:solidFill>
              </a:rPr>
              <a:t>Коммуникация медработник-пациент во фтизиатрии имеет свои особенности из-за </a:t>
            </a:r>
            <a:r>
              <a:rPr lang="ru-RU" sz="2800" dirty="0" err="1" smtClean="0">
                <a:solidFill>
                  <a:srgbClr val="7030A0"/>
                </a:solidFill>
              </a:rPr>
              <a:t>психостатуса</a:t>
            </a:r>
            <a:r>
              <a:rPr lang="ru-RU" sz="2800" dirty="0" smtClean="0">
                <a:solidFill>
                  <a:srgbClr val="7030A0"/>
                </a:solidFill>
              </a:rPr>
              <a:t> больного туберкулезом</a:t>
            </a:r>
            <a:endParaRPr lang="ru-RU" sz="2800" dirty="0">
              <a:solidFill>
                <a:srgbClr val="7030A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1000" y="2438400"/>
            <a:ext cx="5516880" cy="1676400"/>
          </a:xfrm>
        </p:spPr>
        <p:txBody>
          <a:bodyPr>
            <a:normAutofit fontScale="40000" lnSpcReduction="20000"/>
          </a:bodyPr>
          <a:lstStyle/>
          <a:p>
            <a:pPr>
              <a:buNone/>
            </a:pPr>
            <a:r>
              <a:rPr lang="ru-RU" sz="5900" b="1" dirty="0" smtClean="0"/>
              <a:t>  тревожно-сенситивный тип </a:t>
            </a:r>
            <a:r>
              <a:rPr lang="ru-RU" sz="4400" dirty="0" smtClean="0"/>
              <a:t>(мнительность, беспокойства в отношении неблагоприятного течения болезни и чрезмерную озабоченность о возможном неблагоприятном впечатлении на окружающих)</a:t>
            </a:r>
          </a:p>
          <a:p>
            <a:pPr>
              <a:buNone/>
            </a:pPr>
            <a:endParaRPr lang="ru-RU" sz="2000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5000" y="2286000"/>
            <a:ext cx="2857500" cy="162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4648200" y="4343400"/>
            <a:ext cx="40386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err="1" smtClean="0"/>
              <a:t>эйфорически-аназогозический</a:t>
            </a:r>
            <a:r>
              <a:rPr lang="ru-RU" sz="2400" b="1" dirty="0" smtClean="0"/>
              <a:t> тип </a:t>
            </a:r>
            <a:r>
              <a:rPr lang="ru-RU" sz="2400" dirty="0" smtClean="0"/>
              <a:t>- </a:t>
            </a:r>
            <a:r>
              <a:rPr lang="ru-RU" dirty="0" smtClean="0"/>
              <a:t>"отбрасывание" мыслей о болезни</a:t>
            </a:r>
            <a:endParaRPr lang="ru-RU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05000" y="4114800"/>
            <a:ext cx="23622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~PP2152.WAV">
            <a:hlinkClick r:id="" action="ppaction://media"/>
          </p:cNvPr>
          <p:cNvPicPr>
            <a:picLocks noRot="1" noChangeAspect="1"/>
          </p:cNvPicPr>
          <p:nvPr>
            <a:wavAudioFile r:embed="rId1" name="~PP2152.WAV"/>
          </p:nvPr>
        </p:nvPicPr>
        <p:blipFill>
          <a:blip r:embed="rId5" cstate="print"/>
          <a:stretch>
            <a:fillRect/>
          </a:stretch>
        </p:blipFill>
        <p:spPr>
          <a:xfrm>
            <a:off x="8656638" y="6370638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3632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838200"/>
            <a:ext cx="8183880" cy="8382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7030A0"/>
                </a:solidFill>
              </a:rPr>
              <a:t>Основная цель медработника во фтизиатрии</a:t>
            </a: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1905000"/>
            <a:ext cx="8183880" cy="3810000"/>
          </a:xfrm>
        </p:spPr>
        <p:txBody>
          <a:bodyPr>
            <a:normAutofit/>
          </a:bodyPr>
          <a:lstStyle/>
          <a:p>
            <a:r>
              <a:rPr lang="ru-RU" dirty="0" smtClean="0"/>
              <a:t>Подавляющее большинство курсов лечения без отрывов заканчиваются выздоровлением</a:t>
            </a:r>
          </a:p>
          <a:p>
            <a:pPr>
              <a:buNone/>
            </a:pPr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  <a:p>
            <a:r>
              <a:rPr lang="ru-RU" dirty="0" smtClean="0"/>
              <a:t>Основная цель- удержать пациента на лечении весь курс</a:t>
            </a:r>
            <a:endParaRPr lang="ru-RU" dirty="0"/>
          </a:p>
        </p:txBody>
      </p:sp>
      <p:sp>
        <p:nvSpPr>
          <p:cNvPr id="4" name="Стрелка вниз 3"/>
          <p:cNvSpPr/>
          <p:nvPr/>
        </p:nvSpPr>
        <p:spPr>
          <a:xfrm>
            <a:off x="2514600" y="3352800"/>
            <a:ext cx="3962400" cy="7498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~PP1368.WAV">
            <a:hlinkClick r:id="" action="ppaction://media"/>
          </p:cNvPr>
          <p:cNvPicPr>
            <a:picLocks noRot="1" noChangeAspect="1"/>
          </p:cNvPicPr>
          <p:nvPr>
            <a:wavAudioFile r:embed="rId1" name="~PP1368.WAV"/>
          </p:nvPr>
        </p:nvPicPr>
        <p:blipFill>
          <a:blip r:embed="rId3" cstate="print"/>
          <a:stretch>
            <a:fillRect/>
          </a:stretch>
        </p:blipFill>
        <p:spPr>
          <a:xfrm>
            <a:off x="8656638" y="6370638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3632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990600"/>
            <a:ext cx="8183880" cy="1219200"/>
          </a:xfrm>
        </p:spPr>
        <p:txBody>
          <a:bodyPr>
            <a:normAutofit/>
          </a:bodyPr>
          <a:lstStyle/>
          <a:p>
            <a:pPr algn="ctr"/>
            <a:r>
              <a:rPr lang="ru-RU" dirty="0" smtClean="0">
                <a:solidFill>
                  <a:srgbClr val="7030A0"/>
                </a:solidFill>
              </a:rPr>
              <a:t>Основной инструмент медработника</a:t>
            </a: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2362200"/>
            <a:ext cx="8183880" cy="4038600"/>
          </a:xfrm>
        </p:spPr>
        <p:txBody>
          <a:bodyPr/>
          <a:lstStyle/>
          <a:p>
            <a:r>
              <a:rPr lang="ru-RU" dirty="0" smtClean="0"/>
              <a:t>Это его поведение по отношению к пациенту</a:t>
            </a:r>
            <a:endParaRPr lang="ru-RU" dirty="0"/>
          </a:p>
        </p:txBody>
      </p:sp>
      <p:pic>
        <p:nvPicPr>
          <p:cNvPr id="2050" name="Picture 2" descr="C:\Users\Ольга\Documents\Мои документы\Консультации\Для соцсетей\Статьи ВК, ОК\Психологический статус\Врач-пациент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0" y="3048000"/>
            <a:ext cx="5257800" cy="3067050"/>
          </a:xfrm>
          <a:prstGeom prst="rect">
            <a:avLst/>
          </a:prstGeom>
          <a:noFill/>
        </p:spPr>
      </p:pic>
      <p:pic>
        <p:nvPicPr>
          <p:cNvPr id="5" name="~PP3127.WAV">
            <a:hlinkClick r:id="" action="ppaction://media"/>
          </p:cNvPr>
          <p:cNvPicPr>
            <a:picLocks noRot="1" noChangeAspect="1"/>
          </p:cNvPicPr>
          <p:nvPr>
            <a:wavAudioFile r:embed="rId1" name="~PP3127.WAV"/>
          </p:nvPr>
        </p:nvPicPr>
        <p:blipFill>
          <a:blip r:embed="rId4" cstate="print"/>
          <a:stretch>
            <a:fillRect/>
          </a:stretch>
        </p:blipFill>
        <p:spPr>
          <a:xfrm>
            <a:off x="8656638" y="6370638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3632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1295400"/>
            <a:ext cx="8183880" cy="3048000"/>
          </a:xfrm>
        </p:spPr>
        <p:txBody>
          <a:bodyPr>
            <a:normAutofit/>
          </a:bodyPr>
          <a:lstStyle/>
          <a:p>
            <a:pPr algn="ctr"/>
            <a:r>
              <a:rPr lang="ru-RU" dirty="0" smtClean="0">
                <a:solidFill>
                  <a:srgbClr val="7030A0"/>
                </a:solidFill>
              </a:rPr>
              <a:t>Медработники во фтизиатрии знают низкую эффективность в достижении этих целей силовых методов и высокую -личностных</a:t>
            </a:r>
            <a:endParaRPr lang="ru-RU" dirty="0">
              <a:solidFill>
                <a:srgbClr val="7030A0"/>
              </a:solidFill>
            </a:endParaRPr>
          </a:p>
        </p:txBody>
      </p:sp>
      <p:pic>
        <p:nvPicPr>
          <p:cNvPr id="3" name="~PP2105.WAV">
            <a:hlinkClick r:id="" action="ppaction://media"/>
          </p:cNvPr>
          <p:cNvPicPr>
            <a:picLocks noRot="1" noChangeAspect="1"/>
          </p:cNvPicPr>
          <p:nvPr>
            <a:wavAudioFile r:embed="rId1" name="~PP2105.WAV"/>
          </p:nvPr>
        </p:nvPicPr>
        <p:blipFill>
          <a:blip r:embed="rId3" cstate="print"/>
          <a:stretch>
            <a:fillRect/>
          </a:stretch>
        </p:blipFill>
        <p:spPr>
          <a:xfrm>
            <a:off x="8656638" y="6370638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3632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762000"/>
            <a:ext cx="8183880" cy="10668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7030A0"/>
                </a:solidFill>
              </a:rPr>
              <a:t/>
            </a:r>
            <a:br>
              <a:rPr lang="ru-RU" dirty="0" smtClean="0">
                <a:solidFill>
                  <a:srgbClr val="7030A0"/>
                </a:solidFill>
              </a:rPr>
            </a:br>
            <a:r>
              <a:rPr lang="ru-RU" dirty="0" smtClean="0">
                <a:solidFill>
                  <a:srgbClr val="7030A0"/>
                </a:solidFill>
              </a:rPr>
              <a:t/>
            </a:r>
            <a:br>
              <a:rPr lang="ru-RU" dirty="0" smtClean="0">
                <a:solidFill>
                  <a:srgbClr val="7030A0"/>
                </a:solidFill>
              </a:rPr>
            </a:br>
            <a:r>
              <a:rPr lang="ru-RU" dirty="0" smtClean="0">
                <a:solidFill>
                  <a:srgbClr val="7030A0"/>
                </a:solidFill>
              </a:rPr>
              <a:t>Что нужно знать: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1981200"/>
            <a:ext cx="8183880" cy="3505200"/>
          </a:xfrm>
        </p:spPr>
        <p:txBody>
          <a:bodyPr/>
          <a:lstStyle/>
          <a:p>
            <a:r>
              <a:rPr lang="ru-RU" dirty="0" smtClean="0"/>
              <a:t>Самое сильное впечатление - первое. Первая встреча очень важна.</a:t>
            </a:r>
          </a:p>
          <a:p>
            <a:pPr>
              <a:buNone/>
            </a:pPr>
            <a:endParaRPr lang="ru-RU" dirty="0" smtClean="0"/>
          </a:p>
          <a:p>
            <a:r>
              <a:rPr lang="ru-RU" dirty="0" smtClean="0"/>
              <a:t>Самый верный способ заставить человека что-то сделать - побудить его сотрудничать.</a:t>
            </a:r>
          </a:p>
          <a:p>
            <a:endParaRPr lang="ru-RU" dirty="0"/>
          </a:p>
        </p:txBody>
      </p:sp>
      <p:pic>
        <p:nvPicPr>
          <p:cNvPr id="4" name="~PP609.WAV">
            <a:hlinkClick r:id="" action="ppaction://media"/>
          </p:cNvPr>
          <p:cNvPicPr>
            <a:picLocks noRot="1" noChangeAspect="1"/>
          </p:cNvPicPr>
          <p:nvPr>
            <a:wavAudioFile r:embed="rId1" name="~PP609.WAV"/>
          </p:nvPr>
        </p:nvPicPr>
        <p:blipFill>
          <a:blip r:embed="rId3" cstate="print"/>
          <a:stretch>
            <a:fillRect/>
          </a:stretch>
        </p:blipFill>
        <p:spPr>
          <a:xfrm>
            <a:off x="8656638" y="6370638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3632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533400"/>
            <a:ext cx="818388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7030A0"/>
                </a:solidFill>
              </a:rPr>
              <a:t>Для этого нужно: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1752600"/>
            <a:ext cx="8183880" cy="4267200"/>
          </a:xfrm>
        </p:spPr>
        <p:txBody>
          <a:bodyPr/>
          <a:lstStyle/>
          <a:p>
            <a:r>
              <a:rPr lang="ru-RU" dirty="0" smtClean="0"/>
              <a:t>Вызвать доверие к себе своим профессионализмом.</a:t>
            </a:r>
          </a:p>
          <a:p>
            <a:r>
              <a:rPr lang="ru-RU" dirty="0" smtClean="0"/>
              <a:t>Расположить манерой общения.</a:t>
            </a:r>
          </a:p>
          <a:p>
            <a:r>
              <a:rPr lang="ru-RU" dirty="0" smtClean="0"/>
              <a:t>Показать, что сам пациент является соучастником в процессе лечения, и что его мнение и переживания имеют значение.</a:t>
            </a:r>
          </a:p>
          <a:p>
            <a:endParaRPr lang="ru-RU" dirty="0"/>
          </a:p>
        </p:txBody>
      </p:sp>
      <p:pic>
        <p:nvPicPr>
          <p:cNvPr id="4" name="~PP2457.WAV">
            <a:hlinkClick r:id="" action="ppaction://media"/>
          </p:cNvPr>
          <p:cNvPicPr>
            <a:picLocks noRot="1" noChangeAspect="1"/>
          </p:cNvPicPr>
          <p:nvPr>
            <a:wavAudioFile r:embed="rId1" name="~PP2457.WAV"/>
          </p:nvPr>
        </p:nvPicPr>
        <p:blipFill>
          <a:blip r:embed="rId3" cstate="print"/>
          <a:stretch>
            <a:fillRect/>
          </a:stretch>
        </p:blipFill>
        <p:spPr>
          <a:xfrm>
            <a:off x="8656638" y="6370638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3632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762000"/>
            <a:ext cx="8183880" cy="12954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7030A0"/>
                </a:solidFill>
              </a:rPr>
              <a:t>В основе приемов, которые мы будем изучать, лежит  физиология поведения:</a:t>
            </a: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2209800"/>
            <a:ext cx="3535680" cy="3657600"/>
          </a:xfrm>
        </p:spPr>
        <p:txBody>
          <a:bodyPr>
            <a:normAutofit fontScale="70000" lnSpcReduction="20000"/>
          </a:bodyPr>
          <a:lstStyle/>
          <a:p>
            <a:r>
              <a:rPr lang="ru-RU" smtClean="0"/>
              <a:t>Негативное поведение подсознательно </a:t>
            </a:r>
            <a:r>
              <a:rPr lang="ru-RU" dirty="0" smtClean="0"/>
              <a:t>оценивается как угроза и рефлекторно порождает негативный ответ, явный или скрытый. </a:t>
            </a:r>
          </a:p>
          <a:p>
            <a:pPr>
              <a:buNone/>
            </a:pPr>
            <a:endParaRPr lang="ru-RU" dirty="0" smtClean="0"/>
          </a:p>
          <a:p>
            <a:r>
              <a:rPr lang="ru-RU" dirty="0" smtClean="0"/>
              <a:t>Позитивное – позитивный ответ.</a:t>
            </a:r>
          </a:p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19600" y="1981200"/>
            <a:ext cx="3838575" cy="203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29200" y="3886200"/>
            <a:ext cx="33528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~PP2569.WAV">
            <a:hlinkClick r:id="" action="ppaction://media"/>
          </p:cNvPr>
          <p:cNvPicPr>
            <a:picLocks noRot="1" noChangeAspect="1"/>
          </p:cNvPicPr>
          <p:nvPr>
            <a:wavAudioFile r:embed="rId1" name="~PP2569.WAV"/>
          </p:nvPr>
        </p:nvPicPr>
        <p:blipFill>
          <a:blip r:embed="rId5" cstate="print"/>
          <a:stretch>
            <a:fillRect/>
          </a:stretch>
        </p:blipFill>
        <p:spPr>
          <a:xfrm>
            <a:off x="8656638" y="6370638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3632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09800"/>
            <a:ext cx="8183880" cy="1051560"/>
          </a:xfrm>
        </p:spPr>
        <p:txBody>
          <a:bodyPr>
            <a:noAutofit/>
          </a:bodyPr>
          <a:lstStyle/>
          <a:p>
            <a:pPr algn="ctr"/>
            <a:r>
              <a:rPr lang="ru-RU" dirty="0" smtClean="0">
                <a:solidFill>
                  <a:srgbClr val="7030A0"/>
                </a:solidFill>
              </a:rPr>
              <a:t>Коммуникации медработник-пациент</a:t>
            </a:r>
            <a:endParaRPr lang="ru-RU" dirty="0">
              <a:solidFill>
                <a:srgbClr val="7030A0"/>
              </a:solidFill>
            </a:endParaRPr>
          </a:p>
        </p:txBody>
      </p:sp>
      <p:pic>
        <p:nvPicPr>
          <p:cNvPr id="3" name="~PP3926.WAV">
            <a:hlinkClick r:id="" action="ppaction://media"/>
          </p:cNvPr>
          <p:cNvPicPr>
            <a:picLocks noRot="1" noChangeAspect="1"/>
          </p:cNvPicPr>
          <p:nvPr>
            <a:wavAudioFile r:embed="rId1" name="~PP3926.WAV"/>
          </p:nvPr>
        </p:nvPicPr>
        <p:blipFill>
          <a:blip r:embed="rId3" cstate="print"/>
          <a:stretch>
            <a:fillRect/>
          </a:stretch>
        </p:blipFill>
        <p:spPr>
          <a:xfrm>
            <a:off x="8656638" y="6370638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3632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183880" cy="12954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7030A0"/>
                </a:solidFill>
              </a:rPr>
              <a:t>Основные принципы построения коммуникаций медработник-пациент</a:t>
            </a: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133600"/>
            <a:ext cx="8183880" cy="3578352"/>
          </a:xfrm>
        </p:spPr>
        <p:txBody>
          <a:bodyPr>
            <a:normAutofit fontScale="92500" lnSpcReduction="20000"/>
          </a:bodyPr>
          <a:lstStyle/>
          <a:p>
            <a:r>
              <a:rPr lang="ru-RU" b="1" dirty="0" smtClean="0"/>
              <a:t>Непосредственной</a:t>
            </a:r>
            <a:r>
              <a:rPr lang="ru-RU" dirty="0" smtClean="0"/>
              <a:t> </a:t>
            </a:r>
            <a:r>
              <a:rPr lang="ru-RU" b="1" dirty="0" smtClean="0"/>
              <a:t>целью</a:t>
            </a:r>
            <a:r>
              <a:rPr lang="ru-RU" dirty="0" smtClean="0"/>
              <a:t> коммуникации медработник-пациент является передача информации в наиболее корректной форме. </a:t>
            </a:r>
          </a:p>
          <a:p>
            <a:r>
              <a:rPr lang="ru-RU" b="1" dirty="0" smtClean="0"/>
              <a:t>Отдаленной целью</a:t>
            </a:r>
            <a:r>
              <a:rPr lang="ru-RU" dirty="0" smtClean="0"/>
              <a:t> – формирование и поддержание приверженности пациента к лечению.</a:t>
            </a:r>
          </a:p>
          <a:p>
            <a:r>
              <a:rPr lang="ru-RU" b="1" dirty="0" smtClean="0"/>
              <a:t>Для достижения этих целей </a:t>
            </a:r>
            <a:r>
              <a:rPr lang="ru-RU" dirty="0" smtClean="0"/>
              <a:t>в процессе коммуникации необходимо создать атмосферу </a:t>
            </a:r>
            <a:r>
              <a:rPr lang="ru-RU" b="1" dirty="0" smtClean="0"/>
              <a:t>сотрудничества</a:t>
            </a:r>
            <a:r>
              <a:rPr lang="ru-RU" dirty="0" smtClean="0"/>
              <a:t> с пациентом.</a:t>
            </a:r>
            <a:endParaRPr lang="ru-RU" dirty="0"/>
          </a:p>
        </p:txBody>
      </p:sp>
      <p:pic>
        <p:nvPicPr>
          <p:cNvPr id="4" name="~PP3488.WAV">
            <a:hlinkClick r:id="" action="ppaction://media"/>
          </p:cNvPr>
          <p:cNvPicPr>
            <a:picLocks noRot="1" noChangeAspect="1"/>
          </p:cNvPicPr>
          <p:nvPr>
            <a:wavAudioFile r:embed="rId1" name="~PP3488.WAV"/>
          </p:nvPr>
        </p:nvPicPr>
        <p:blipFill>
          <a:blip r:embed="rId3" cstate="print"/>
          <a:stretch>
            <a:fillRect/>
          </a:stretch>
        </p:blipFill>
        <p:spPr>
          <a:xfrm>
            <a:off x="8656638" y="6370638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3632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183880" cy="105156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7030A0"/>
                </a:solidFill>
              </a:rPr>
              <a:t>Обязательные составляющие коммуникации</a:t>
            </a: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1524000"/>
            <a:ext cx="8183880" cy="4114800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ru-RU" dirty="0" smtClean="0"/>
              <a:t>Опрятный внешний вид (чистая и аккуратная рабочая форма, наличие </a:t>
            </a:r>
            <a:r>
              <a:rPr lang="ru-RU" dirty="0" err="1" smtClean="0"/>
              <a:t>бейджа</a:t>
            </a:r>
            <a:r>
              <a:rPr lang="ru-RU" dirty="0" smtClean="0"/>
              <a:t>).</a:t>
            </a:r>
          </a:p>
          <a:p>
            <a:pPr lvl="0"/>
            <a:r>
              <a:rPr lang="ru-RU" dirty="0" smtClean="0"/>
              <a:t>Доброжелательный, спокойный, размеренный тон разговора, вне зависимости от ситуации и тона разговора пациента. </a:t>
            </a:r>
          </a:p>
          <a:p>
            <a:pPr lvl="0"/>
            <a:r>
              <a:rPr lang="ru-RU" dirty="0" smtClean="0"/>
              <a:t>Обращение к пациенту по имени и отчеству.</a:t>
            </a:r>
          </a:p>
          <a:p>
            <a:pPr lvl="0"/>
            <a:r>
              <a:rPr lang="ru-RU" dirty="0" smtClean="0"/>
              <a:t>Выслушивание пациента, не перебивая. </a:t>
            </a:r>
          </a:p>
        </p:txBody>
      </p:sp>
      <p:pic>
        <p:nvPicPr>
          <p:cNvPr id="4" name="~PP2767.WAV">
            <a:hlinkClick r:id="" action="ppaction://media"/>
          </p:cNvPr>
          <p:cNvPicPr>
            <a:picLocks noRot="1" noChangeAspect="1"/>
          </p:cNvPicPr>
          <p:nvPr>
            <a:wavAudioFile r:embed="rId1" name="~PP2767.WAV"/>
          </p:nvPr>
        </p:nvPicPr>
        <p:blipFill>
          <a:blip r:embed="rId3" cstate="print"/>
          <a:stretch>
            <a:fillRect/>
          </a:stretch>
        </p:blipFill>
        <p:spPr>
          <a:xfrm>
            <a:off x="8656638" y="6370638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3632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183880" cy="105156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7030A0"/>
                </a:solidFill>
              </a:rPr>
              <a:t>Обязательные составляющие коммуникации</a:t>
            </a: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1524000"/>
            <a:ext cx="8183880" cy="4114800"/>
          </a:xfrm>
        </p:spPr>
        <p:txBody>
          <a:bodyPr>
            <a:normAutofit/>
          </a:bodyPr>
          <a:lstStyle/>
          <a:p>
            <a:pPr lvl="0"/>
            <a:r>
              <a:rPr lang="ru-RU" dirty="0" smtClean="0"/>
              <a:t>В процессе рассказа пациента смотреть ему в лицо и подавать невербальные сигналы (например, кивая головой в знак согласия). </a:t>
            </a:r>
          </a:p>
          <a:p>
            <a:pPr lvl="0"/>
            <a:r>
              <a:rPr lang="ru-RU" dirty="0" smtClean="0"/>
              <a:t>Высказать сочувствие эмоциям пациента и понимание его проблем, какие бы они не были.</a:t>
            </a:r>
          </a:p>
          <a:p>
            <a:pPr lvl="0"/>
            <a:r>
              <a:rPr lang="ru-RU" dirty="0" smtClean="0"/>
              <a:t>Не высказывать осуждение ни за какие действия.</a:t>
            </a:r>
          </a:p>
        </p:txBody>
      </p:sp>
      <p:pic>
        <p:nvPicPr>
          <p:cNvPr id="4" name="~PP613.WAV">
            <a:hlinkClick r:id="" action="ppaction://media"/>
          </p:cNvPr>
          <p:cNvPicPr>
            <a:picLocks noRot="1" noChangeAspect="1"/>
          </p:cNvPicPr>
          <p:nvPr>
            <a:wavAudioFile r:embed="rId1" name="~PP613.WAV"/>
          </p:nvPr>
        </p:nvPicPr>
        <p:blipFill>
          <a:blip r:embed="rId3" cstate="print"/>
          <a:stretch>
            <a:fillRect/>
          </a:stretch>
        </p:blipFill>
        <p:spPr>
          <a:xfrm>
            <a:off x="8656638" y="6370638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3632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183880" cy="105156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7030A0"/>
                </a:solidFill>
              </a:rPr>
              <a:t>Обязательные составляющие коммуникации</a:t>
            </a: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1524000"/>
            <a:ext cx="8183880" cy="4419600"/>
          </a:xfrm>
        </p:spPr>
        <p:txBody>
          <a:bodyPr>
            <a:normAutofit/>
          </a:bodyPr>
          <a:lstStyle/>
          <a:p>
            <a:pPr lvl="0"/>
            <a:endParaRPr lang="ru-RU" dirty="0" smtClean="0"/>
          </a:p>
          <a:p>
            <a:r>
              <a:rPr lang="ru-RU" sz="3200" dirty="0" smtClean="0"/>
              <a:t>Не говорить «нет». Высказать готовность помочь в решении проблемы пациента.</a:t>
            </a:r>
          </a:p>
          <a:p>
            <a:pPr lvl="0"/>
            <a:r>
              <a:rPr lang="ru-RU" sz="2900" dirty="0" smtClean="0"/>
              <a:t>Говорить очень просто, доступным пациенту языком.</a:t>
            </a:r>
          </a:p>
          <a:p>
            <a:pPr lvl="0"/>
            <a:r>
              <a:rPr lang="ru-RU" sz="2900" dirty="0" smtClean="0"/>
              <a:t>Дать возможность задать все вопросы.</a:t>
            </a:r>
          </a:p>
        </p:txBody>
      </p:sp>
      <p:pic>
        <p:nvPicPr>
          <p:cNvPr id="4" name="~PP3200.WAV">
            <a:hlinkClick r:id="" action="ppaction://media"/>
          </p:cNvPr>
          <p:cNvPicPr>
            <a:picLocks noRot="1" noChangeAspect="1"/>
          </p:cNvPicPr>
          <p:nvPr>
            <a:wavAudioFile r:embed="rId1" name="~PP3200.WAV"/>
          </p:nvPr>
        </p:nvPicPr>
        <p:blipFill>
          <a:blip r:embed="rId3" cstate="print"/>
          <a:stretch>
            <a:fillRect/>
          </a:stretch>
        </p:blipFill>
        <p:spPr>
          <a:xfrm>
            <a:off x="8656638" y="6370638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3632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609600"/>
            <a:ext cx="8183880" cy="1051560"/>
          </a:xfrm>
        </p:spPr>
        <p:txBody>
          <a:bodyPr>
            <a:noAutofit/>
          </a:bodyPr>
          <a:lstStyle/>
          <a:p>
            <a:pPr algn="ctr"/>
            <a:r>
              <a:rPr lang="ru-RU" sz="2400" dirty="0" smtClean="0">
                <a:solidFill>
                  <a:srgbClr val="7030A0"/>
                </a:solidFill>
              </a:rPr>
              <a:t>Рекомендуемы вопросы и фразы, формирующие доверие пациента к медработнику (вставлять в ходе беседы):</a:t>
            </a:r>
            <a:endParaRPr lang="ru-RU" sz="2400" dirty="0">
              <a:solidFill>
                <a:srgbClr val="7030A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1828800"/>
            <a:ext cx="8183880" cy="3733800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«Минуточку, подождите, пожалуйста…»</a:t>
            </a:r>
          </a:p>
          <a:p>
            <a:r>
              <a:rPr lang="ru-RU" dirty="0" smtClean="0"/>
              <a:t>«Будьте добры, подождать, я сейчас в компьютере найду Ваш …»</a:t>
            </a:r>
          </a:p>
          <a:p>
            <a:r>
              <a:rPr lang="ru-RU" dirty="0" smtClean="0"/>
              <a:t>«Я сейчас уточню…»</a:t>
            </a:r>
          </a:p>
          <a:p>
            <a:r>
              <a:rPr lang="ru-RU" dirty="0" smtClean="0"/>
              <a:t>«Я сейчас узнаю для Вас…»</a:t>
            </a:r>
          </a:p>
          <a:p>
            <a:r>
              <a:rPr lang="ru-RU" dirty="0" smtClean="0"/>
              <a:t>«Я занимаюсь Вашим вопросом…»</a:t>
            </a:r>
          </a:p>
          <a:p>
            <a:r>
              <a:rPr lang="ru-RU" dirty="0" smtClean="0"/>
              <a:t>«Я могу предложить Вам следующее…»</a:t>
            </a:r>
          </a:p>
          <a:p>
            <a:r>
              <a:rPr lang="ru-RU" dirty="0" smtClean="0"/>
              <a:t>«Что Вас больше устроит…»</a:t>
            </a:r>
          </a:p>
          <a:p>
            <a:endParaRPr lang="ru-RU" dirty="0"/>
          </a:p>
        </p:txBody>
      </p:sp>
      <p:pic>
        <p:nvPicPr>
          <p:cNvPr id="4" name="~PP1526.WAV">
            <a:hlinkClick r:id="" action="ppaction://media"/>
          </p:cNvPr>
          <p:cNvPicPr>
            <a:picLocks noRot="1" noChangeAspect="1"/>
          </p:cNvPicPr>
          <p:nvPr>
            <a:wavAudioFile r:embed="rId1" name="~PP1526.WAV"/>
          </p:nvPr>
        </p:nvPicPr>
        <p:blipFill>
          <a:blip r:embed="rId3" cstate="print"/>
          <a:stretch>
            <a:fillRect/>
          </a:stretch>
        </p:blipFill>
        <p:spPr>
          <a:xfrm>
            <a:off x="8656638" y="6370638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3632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609600"/>
            <a:ext cx="8183880" cy="1051560"/>
          </a:xfrm>
        </p:spPr>
        <p:txBody>
          <a:bodyPr>
            <a:noAutofit/>
          </a:bodyPr>
          <a:lstStyle/>
          <a:p>
            <a:pPr algn="ctr"/>
            <a:r>
              <a:rPr lang="ru-RU" sz="2400" dirty="0" smtClean="0">
                <a:solidFill>
                  <a:srgbClr val="7030A0"/>
                </a:solidFill>
              </a:rPr>
              <a:t>Рекомендуемы вопросы и фразы, формирующие доверие пациента к медработнику (вставлять в ходе беседы):</a:t>
            </a:r>
            <a:endParaRPr lang="ru-RU" sz="2400" dirty="0">
              <a:solidFill>
                <a:srgbClr val="7030A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1828800"/>
            <a:ext cx="8183880" cy="4419600"/>
          </a:xfrm>
        </p:spPr>
        <p:txBody>
          <a:bodyPr>
            <a:normAutofit/>
          </a:bodyPr>
          <a:lstStyle/>
          <a:p>
            <a:r>
              <a:rPr lang="ru-RU" dirty="0" smtClean="0"/>
              <a:t>«Если Вы оставите номер своего телефона, я Вам перезвоню и уточню…»</a:t>
            </a:r>
          </a:p>
          <a:p>
            <a:r>
              <a:rPr lang="ru-RU" dirty="0" smtClean="0"/>
              <a:t>«Я правильно вас понял(а), вы хотите, чтобы ….?»</a:t>
            </a:r>
          </a:p>
          <a:p>
            <a:r>
              <a:rPr lang="ru-RU" dirty="0" smtClean="0"/>
              <a:t>«Я могу вам в этом помочь»</a:t>
            </a:r>
          </a:p>
          <a:p>
            <a:r>
              <a:rPr lang="ru-RU" dirty="0" smtClean="0"/>
              <a:t>«Без проблем!»</a:t>
            </a:r>
          </a:p>
          <a:p>
            <a:r>
              <a:rPr lang="ru-RU" dirty="0" smtClean="0"/>
              <a:t>«Вот что мы можем для вас сделать» (избегать слов «ничего не можем сделать»)</a:t>
            </a:r>
          </a:p>
          <a:p>
            <a:endParaRPr lang="ru-RU" dirty="0" smtClean="0"/>
          </a:p>
          <a:p>
            <a:endParaRPr lang="ru-RU" dirty="0" smtClean="0"/>
          </a:p>
          <a:p>
            <a:pPr>
              <a:buNone/>
            </a:pPr>
            <a:endParaRPr lang="ru-RU" dirty="0"/>
          </a:p>
        </p:txBody>
      </p:sp>
      <p:pic>
        <p:nvPicPr>
          <p:cNvPr id="4" name="~PP1952.WAV">
            <a:hlinkClick r:id="" action="ppaction://media"/>
          </p:cNvPr>
          <p:cNvPicPr>
            <a:picLocks noRot="1" noChangeAspect="1"/>
          </p:cNvPicPr>
          <p:nvPr>
            <a:wavAudioFile r:embed="rId1" name="~PP1952.WAV"/>
          </p:nvPr>
        </p:nvPicPr>
        <p:blipFill>
          <a:blip r:embed="rId3" cstate="print"/>
          <a:stretch>
            <a:fillRect/>
          </a:stretch>
        </p:blipFill>
        <p:spPr>
          <a:xfrm>
            <a:off x="8656638" y="6370638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3632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609600"/>
            <a:ext cx="8183880" cy="1051560"/>
          </a:xfrm>
        </p:spPr>
        <p:txBody>
          <a:bodyPr>
            <a:noAutofit/>
          </a:bodyPr>
          <a:lstStyle/>
          <a:p>
            <a:pPr algn="ctr"/>
            <a:r>
              <a:rPr lang="ru-RU" sz="2400" dirty="0" smtClean="0">
                <a:solidFill>
                  <a:srgbClr val="7030A0"/>
                </a:solidFill>
              </a:rPr>
              <a:t>Рекомендуемы вопросы и фразы, формирующие доверие пациента к медработнику (вставлять в ходе беседы):</a:t>
            </a:r>
            <a:endParaRPr lang="ru-RU" sz="2400" dirty="0">
              <a:solidFill>
                <a:srgbClr val="7030A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1828800"/>
            <a:ext cx="8183880" cy="4419600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«Следующим нашим шагом будет… «(избегать выражений типа «Вы обязаны…», «Вы должны…»)</a:t>
            </a:r>
          </a:p>
          <a:p>
            <a:r>
              <a:rPr lang="ru-RU" dirty="0" smtClean="0"/>
              <a:t>«Не упустил ли я чего-то важного для вас?»</a:t>
            </a:r>
          </a:p>
          <a:p>
            <a:r>
              <a:rPr lang="ru-RU" dirty="0" smtClean="0"/>
              <a:t>«Я прошу извинить меня за то, что заставил вас ждать»</a:t>
            </a:r>
          </a:p>
          <a:p>
            <a:r>
              <a:rPr lang="ru-RU" dirty="0" smtClean="0"/>
              <a:t>«Мы ценим ваше время»</a:t>
            </a:r>
          </a:p>
          <a:p>
            <a:r>
              <a:rPr lang="ru-RU" dirty="0" smtClean="0"/>
              <a:t>«Остались ли у вас еще какие-нибудь вопросы, есть ли что-то непонятное?»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4" name="~PP188.WAV">
            <a:hlinkClick r:id="" action="ppaction://media"/>
          </p:cNvPr>
          <p:cNvPicPr>
            <a:picLocks noRot="1" noChangeAspect="1"/>
          </p:cNvPicPr>
          <p:nvPr>
            <a:wavAudioFile r:embed="rId1" name="~PP188.WAV"/>
          </p:nvPr>
        </p:nvPicPr>
        <p:blipFill>
          <a:blip r:embed="rId3" cstate="print"/>
          <a:stretch>
            <a:fillRect/>
          </a:stretch>
        </p:blipFill>
        <p:spPr>
          <a:xfrm>
            <a:off x="8656638" y="6370638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3632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609600"/>
            <a:ext cx="8183880" cy="5334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7030A0"/>
                </a:solidFill>
              </a:rPr>
              <a:t>При отрицательном ответе</a:t>
            </a: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1219200"/>
            <a:ext cx="8183880" cy="4572000"/>
          </a:xfrm>
        </p:spPr>
        <p:txBody>
          <a:bodyPr/>
          <a:lstStyle/>
          <a:p>
            <a:r>
              <a:rPr lang="ru-RU" dirty="0" smtClean="0"/>
              <a:t>«Для вас имеет смысл...» </a:t>
            </a:r>
          </a:p>
          <a:p>
            <a:r>
              <a:rPr lang="ru-RU" dirty="0" smtClean="0"/>
              <a:t>«Лучше всего было бы...»</a:t>
            </a:r>
          </a:p>
          <a:p>
            <a:r>
              <a:rPr lang="ru-RU" dirty="0" smtClean="0"/>
              <a:t>«Мы с Вами вместе заинтересованы в том, чтобы найти правильное решение»</a:t>
            </a:r>
          </a:p>
          <a:p>
            <a:r>
              <a:rPr lang="ru-RU" dirty="0" smtClean="0"/>
              <a:t>«У нас с Вами общая цель – определить верное решение в данной ситуации»</a:t>
            </a:r>
          </a:p>
          <a:p>
            <a:r>
              <a:rPr lang="ru-RU" dirty="0" smtClean="0"/>
              <a:t>«Попробуем вместе разобраться, почему мои аргументы кажутся Вам неподходящими»</a:t>
            </a:r>
          </a:p>
          <a:p>
            <a:endParaRPr lang="ru-RU" dirty="0"/>
          </a:p>
        </p:txBody>
      </p:sp>
      <p:pic>
        <p:nvPicPr>
          <p:cNvPr id="4" name="~PP298.WAV">
            <a:hlinkClick r:id="" action="ppaction://media"/>
          </p:cNvPr>
          <p:cNvPicPr>
            <a:picLocks noRot="1" noChangeAspect="1"/>
          </p:cNvPicPr>
          <p:nvPr>
            <a:wavAudioFile r:embed="rId1" name="~PP298.WAV"/>
          </p:nvPr>
        </p:nvPicPr>
        <p:blipFill>
          <a:blip r:embed="rId3" cstate="print"/>
          <a:stretch>
            <a:fillRect/>
          </a:stretch>
        </p:blipFill>
        <p:spPr>
          <a:xfrm>
            <a:off x="8656638" y="6370638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3632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183880" cy="62484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7030A0"/>
                </a:solidFill>
              </a:rPr>
              <a:t>Недопустимые фразы</a:t>
            </a: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1447800"/>
            <a:ext cx="8183880" cy="3810000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Обращения «мужчина/женщина», «этот/эта», на «ты»)</a:t>
            </a:r>
          </a:p>
          <a:p>
            <a:r>
              <a:rPr lang="ru-RU" dirty="0" smtClean="0"/>
              <a:t>«Вы говорите слишком тихо…, Вы не знаете, а говорите…, Вы забыли». </a:t>
            </a:r>
          </a:p>
          <a:p>
            <a:r>
              <a:rPr lang="ru-RU" dirty="0" smtClean="0"/>
              <a:t>Недопустимо раздражение и бытовой сленг: «Без понятия», «Откуда мне знать», «Это не у меня»</a:t>
            </a:r>
          </a:p>
          <a:p>
            <a:r>
              <a:rPr lang="ru-RU" dirty="0" smtClean="0"/>
              <a:t>«Я думаю, что Вы не правы…»</a:t>
            </a:r>
          </a:p>
          <a:p>
            <a:r>
              <a:rPr lang="ru-RU" dirty="0" smtClean="0"/>
              <a:t>«У меня нет времени, чтобы Вам объяснять…»</a:t>
            </a:r>
          </a:p>
          <a:p>
            <a:endParaRPr lang="ru-RU" dirty="0"/>
          </a:p>
        </p:txBody>
      </p:sp>
      <p:pic>
        <p:nvPicPr>
          <p:cNvPr id="4" name="~PP3862.WAV">
            <a:hlinkClick r:id="" action="ppaction://media"/>
          </p:cNvPr>
          <p:cNvPicPr>
            <a:picLocks noRot="1" noChangeAspect="1"/>
          </p:cNvPicPr>
          <p:nvPr>
            <a:wavAudioFile r:embed="rId1" name="~PP3862.WAV"/>
          </p:nvPr>
        </p:nvPicPr>
        <p:blipFill>
          <a:blip r:embed="rId3" cstate="print"/>
          <a:stretch>
            <a:fillRect/>
          </a:stretch>
        </p:blipFill>
        <p:spPr>
          <a:xfrm>
            <a:off x="8656638" y="6370638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3632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183880" cy="62484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7030A0"/>
                </a:solidFill>
              </a:rPr>
              <a:t>Недопустимые фразы</a:t>
            </a: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1447800"/>
            <a:ext cx="8183880" cy="3810000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«Скорее говорите, а то у меня еще много других обязательств…»</a:t>
            </a:r>
          </a:p>
          <a:p>
            <a:r>
              <a:rPr lang="ru-RU" dirty="0" smtClean="0"/>
              <a:t>«Я здесь не для того, чтобы Вам что-то доказывать…»</a:t>
            </a:r>
          </a:p>
          <a:p>
            <a:r>
              <a:rPr lang="ru-RU" dirty="0" smtClean="0"/>
              <a:t>«Мы не сможем этого сделать». Вместо отказа «с порога» предложите рассказать о причине обращения с комментарием: «Мы вместе подумаем, как поступить, и что можно сделать».</a:t>
            </a:r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4" name="~PP1630.WAV">
            <a:hlinkClick r:id="" action="ppaction://media"/>
          </p:cNvPr>
          <p:cNvPicPr>
            <a:picLocks noRot="1" noChangeAspect="1"/>
          </p:cNvPicPr>
          <p:nvPr>
            <a:wavAudioFile r:embed="rId1" name="~PP1630.WAV"/>
          </p:nvPr>
        </p:nvPicPr>
        <p:blipFill>
          <a:blip r:embed="rId3" cstate="print"/>
          <a:stretch>
            <a:fillRect/>
          </a:stretch>
        </p:blipFill>
        <p:spPr>
          <a:xfrm>
            <a:off x="8656638" y="6370638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3632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183880" cy="62484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7030A0"/>
                </a:solidFill>
              </a:rPr>
              <a:t>Недопустимые фразы</a:t>
            </a: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1447800"/>
            <a:ext cx="8183880" cy="3270504"/>
          </a:xfrm>
        </p:spPr>
        <p:txBody>
          <a:bodyPr>
            <a:normAutofit/>
          </a:bodyPr>
          <a:lstStyle/>
          <a:p>
            <a:r>
              <a:rPr lang="ru-RU" dirty="0" smtClean="0"/>
              <a:t>«Вы должны…»</a:t>
            </a:r>
          </a:p>
          <a:p>
            <a:r>
              <a:rPr lang="ru-RU" dirty="0" smtClean="0"/>
              <a:t>«Я не знаю»</a:t>
            </a:r>
          </a:p>
          <a:p>
            <a:r>
              <a:rPr lang="ru-RU" dirty="0" smtClean="0"/>
              <a:t>«А зачем вы это сделали, если знали, что…?»</a:t>
            </a:r>
          </a:p>
          <a:p>
            <a:r>
              <a:rPr lang="ru-RU" dirty="0" smtClean="0"/>
              <a:t>«Вы меня, конечно, извините, но…»</a:t>
            </a:r>
          </a:p>
          <a:p>
            <a:r>
              <a:rPr lang="ru-RU" dirty="0" smtClean="0"/>
              <a:t>«Это Ваша вина»</a:t>
            </a:r>
          </a:p>
          <a:p>
            <a:endParaRPr lang="ru-RU" dirty="0"/>
          </a:p>
        </p:txBody>
      </p:sp>
      <p:pic>
        <p:nvPicPr>
          <p:cNvPr id="4" name="~PP230.WAV">
            <a:hlinkClick r:id="" action="ppaction://media"/>
          </p:cNvPr>
          <p:cNvPicPr>
            <a:picLocks noRot="1" noChangeAspect="1"/>
          </p:cNvPicPr>
          <p:nvPr>
            <a:wavAudioFile r:embed="rId1" name="~PP230.WAV"/>
          </p:nvPr>
        </p:nvPicPr>
        <p:blipFill>
          <a:blip r:embed="rId3" cstate="print"/>
          <a:stretch>
            <a:fillRect/>
          </a:stretch>
        </p:blipFill>
        <p:spPr>
          <a:xfrm>
            <a:off x="8656638" y="6370638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3632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183880" cy="62484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7030A0"/>
                </a:solidFill>
              </a:rPr>
              <a:t>Недопустимые фразы</a:t>
            </a: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1447800"/>
            <a:ext cx="8183880" cy="3270504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«Я Вам уже говорил(а)»</a:t>
            </a:r>
          </a:p>
          <a:p>
            <a:r>
              <a:rPr lang="ru-RU" dirty="0" smtClean="0"/>
              <a:t>«Что Вас еще не устраивает?»</a:t>
            </a:r>
          </a:p>
          <a:p>
            <a:r>
              <a:rPr lang="ru-RU" dirty="0" smtClean="0"/>
              <a:t>«Я Вам ничего не могу обещать»</a:t>
            </a:r>
          </a:p>
          <a:p>
            <a:r>
              <a:rPr lang="ru-RU" dirty="0" smtClean="0"/>
              <a:t>«Это от нас не зависит»</a:t>
            </a:r>
          </a:p>
          <a:p>
            <a:r>
              <a:rPr lang="ru-RU" dirty="0" smtClean="0"/>
              <a:t>«Это же не я Вас неправильно проконсультировал(а)»</a:t>
            </a:r>
          </a:p>
          <a:p>
            <a:r>
              <a:rPr lang="ru-RU" dirty="0" smtClean="0"/>
              <a:t>«Вообще-то, обычно люди заранее все делают».</a:t>
            </a:r>
          </a:p>
          <a:p>
            <a:endParaRPr lang="ru-RU" dirty="0"/>
          </a:p>
        </p:txBody>
      </p:sp>
      <p:pic>
        <p:nvPicPr>
          <p:cNvPr id="4" name="~PP2799.WAV">
            <a:hlinkClick r:id="" action="ppaction://media"/>
          </p:cNvPr>
          <p:cNvPicPr>
            <a:picLocks noRot="1" noChangeAspect="1"/>
          </p:cNvPicPr>
          <p:nvPr>
            <a:wavAudioFile r:embed="rId1" name="~PP2799.WAV"/>
          </p:nvPr>
        </p:nvPicPr>
        <p:blipFill>
          <a:blip r:embed="rId3" cstate="print"/>
          <a:stretch>
            <a:fillRect/>
          </a:stretch>
        </p:blipFill>
        <p:spPr>
          <a:xfrm>
            <a:off x="8656638" y="6370638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3632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685800"/>
            <a:ext cx="8183880" cy="105156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7030A0"/>
                </a:solidFill>
              </a:rPr>
              <a:t>Модель поведения медработника в конфликте с пациентом</a:t>
            </a: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1981200"/>
            <a:ext cx="4526280" cy="4038600"/>
          </a:xfrm>
        </p:spPr>
        <p:txBody>
          <a:bodyPr>
            <a:normAutofit fontScale="70000" lnSpcReduction="20000"/>
          </a:bodyPr>
          <a:lstStyle/>
          <a:p>
            <a:pPr lvl="0"/>
            <a:r>
              <a:rPr lang="ru-RU" b="1" dirty="0" smtClean="0"/>
              <a:t>Внимательно выслушайте то, что говорит пациент.</a:t>
            </a:r>
            <a:r>
              <a:rPr lang="ru-RU" dirty="0" smtClean="0"/>
              <a:t> </a:t>
            </a:r>
          </a:p>
          <a:p>
            <a:pPr>
              <a:buNone/>
            </a:pPr>
            <a:r>
              <a:rPr lang="ru-RU" dirty="0" smtClean="0"/>
              <a:t>   За агрессией может стоять реальная проблема. Необходимо уловить главную мысль в потоке слов и отделить ее от формы, в которой пациент излагает свою проблему. </a:t>
            </a:r>
          </a:p>
          <a:p>
            <a:pPr>
              <a:buNone/>
            </a:pPr>
            <a:r>
              <a:rPr lang="ru-RU" dirty="0" smtClean="0"/>
              <a:t>   Помните, что агрессия направлена не на Вас, а на ситуацию, а Вам нужно понять, что это за ситуация.</a:t>
            </a:r>
          </a:p>
          <a:p>
            <a:endParaRPr lang="ru-RU" dirty="0"/>
          </a:p>
        </p:txBody>
      </p:sp>
      <p:pic>
        <p:nvPicPr>
          <p:cNvPr id="1026" name="Picture 2" descr="C:\Users\Ольга\Documents\Мои документы\Консультации\Для соцсетей\Статьи ВК, ОК\Агрессивный пациент\Слушать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53000" y="2057400"/>
            <a:ext cx="3810000" cy="3028950"/>
          </a:xfrm>
          <a:prstGeom prst="rect">
            <a:avLst/>
          </a:prstGeom>
          <a:noFill/>
        </p:spPr>
      </p:pic>
      <p:pic>
        <p:nvPicPr>
          <p:cNvPr id="5" name="~PP808.WAV">
            <a:hlinkClick r:id="" action="ppaction://media"/>
          </p:cNvPr>
          <p:cNvPicPr>
            <a:picLocks noRot="1" noChangeAspect="1"/>
          </p:cNvPicPr>
          <p:nvPr>
            <a:wavAudioFile r:embed="rId1" name="~PP808.WAV"/>
          </p:nvPr>
        </p:nvPicPr>
        <p:blipFill>
          <a:blip r:embed="rId4" cstate="print"/>
          <a:stretch>
            <a:fillRect/>
          </a:stretch>
        </p:blipFill>
        <p:spPr>
          <a:xfrm>
            <a:off x="8656638" y="6370638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3632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685800"/>
            <a:ext cx="8183880" cy="105156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7030A0"/>
                </a:solidFill>
              </a:rPr>
              <a:t>Модель поведения медработника в конфликте с пациентом</a:t>
            </a: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1981200"/>
            <a:ext cx="4526280" cy="4038600"/>
          </a:xfrm>
        </p:spPr>
        <p:txBody>
          <a:bodyPr>
            <a:normAutofit fontScale="77500" lnSpcReduction="20000"/>
          </a:bodyPr>
          <a:lstStyle/>
          <a:p>
            <a:pPr lvl="0"/>
            <a:r>
              <a:rPr lang="ru-RU" b="1" dirty="0" smtClean="0"/>
              <a:t>Не поддавайтесь на провокации, не отвечайте на грубости и словесные выпады.</a:t>
            </a:r>
            <a:r>
              <a:rPr lang="ru-RU" dirty="0" smtClean="0"/>
              <a:t> </a:t>
            </a:r>
          </a:p>
          <a:p>
            <a:pPr>
              <a:buNone/>
            </a:pPr>
            <a:r>
              <a:rPr lang="ru-RU" dirty="0" smtClean="0"/>
              <a:t>   Помните, что агрессивный пациент ждет, что Вы вступите в словесную перепалку. </a:t>
            </a:r>
          </a:p>
          <a:p>
            <a:pPr>
              <a:buNone/>
            </a:pPr>
            <a:r>
              <a:rPr lang="ru-RU" dirty="0" smtClean="0"/>
              <a:t>   Сохраняйте спокойствие и корректность, только это поможет погасить возникший конфликт и решить возникшую проблему.</a:t>
            </a:r>
          </a:p>
          <a:p>
            <a:endParaRPr lang="ru-RU" dirty="0"/>
          </a:p>
        </p:txBody>
      </p:sp>
      <p:pic>
        <p:nvPicPr>
          <p:cNvPr id="2050" name="Picture 2" descr="C:\Users\Ольга\Documents\Мои документы\Консультации\Для соцсетей\Статьи ВК, ОК\Агрессивный пациент\Оскорбление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0" y="2209800"/>
            <a:ext cx="3171825" cy="3124200"/>
          </a:xfrm>
          <a:prstGeom prst="rect">
            <a:avLst/>
          </a:prstGeom>
          <a:noFill/>
        </p:spPr>
      </p:pic>
      <p:pic>
        <p:nvPicPr>
          <p:cNvPr id="5" name="~PP248.WAV">
            <a:hlinkClick r:id="" action="ppaction://media"/>
          </p:cNvPr>
          <p:cNvPicPr>
            <a:picLocks noRot="1" noChangeAspect="1"/>
          </p:cNvPicPr>
          <p:nvPr>
            <a:wavAudioFile r:embed="rId1" name="~PP248.WAV"/>
          </p:nvPr>
        </p:nvPicPr>
        <p:blipFill>
          <a:blip r:embed="rId4" cstate="print"/>
          <a:stretch>
            <a:fillRect/>
          </a:stretch>
        </p:blipFill>
        <p:spPr>
          <a:xfrm>
            <a:off x="8656638" y="6370638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3632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685800"/>
            <a:ext cx="8183880" cy="105156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7030A0"/>
                </a:solidFill>
              </a:rPr>
              <a:t>Модель поведения медработника в конфликте с пациентом</a:t>
            </a: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1981200"/>
            <a:ext cx="4831080" cy="3581400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ru-RU" b="1" dirty="0" smtClean="0"/>
              <a:t>Обращайтесь к пациенту во время конфликта по имени и отчеству.</a:t>
            </a:r>
            <a:r>
              <a:rPr lang="ru-RU" dirty="0" smtClean="0"/>
              <a:t> Большинство прислушивается к звуку своего имени и Вы сможете получить паузу и озвучить свой ответ. </a:t>
            </a:r>
          </a:p>
        </p:txBody>
      </p:sp>
      <p:pic>
        <p:nvPicPr>
          <p:cNvPr id="3074" name="Picture 2" descr="C:\Users\Ольга\Documents\Мои документы\Консультации\Для соцсетей\Статьи ВК, ОК\Агрессивный пациент\Человек слышит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57800" y="2362200"/>
            <a:ext cx="3305175" cy="2667000"/>
          </a:xfrm>
          <a:prstGeom prst="rect">
            <a:avLst/>
          </a:prstGeom>
          <a:noFill/>
        </p:spPr>
      </p:pic>
      <p:pic>
        <p:nvPicPr>
          <p:cNvPr id="5" name="~PP1661.WAV">
            <a:hlinkClick r:id="" action="ppaction://media"/>
          </p:cNvPr>
          <p:cNvPicPr>
            <a:picLocks noRot="1" noChangeAspect="1"/>
          </p:cNvPicPr>
          <p:nvPr>
            <a:wavAudioFile r:embed="rId1" name="~PP1661.WAV"/>
          </p:nvPr>
        </p:nvPicPr>
        <p:blipFill>
          <a:blip r:embed="rId4" cstate="print"/>
          <a:stretch>
            <a:fillRect/>
          </a:stretch>
        </p:blipFill>
        <p:spPr>
          <a:xfrm>
            <a:off x="8656638" y="6370638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3632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685800"/>
            <a:ext cx="8183880" cy="105156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7030A0"/>
                </a:solidFill>
              </a:rPr>
              <a:t>Модель поведения медработника в конфликте с пациентом</a:t>
            </a: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1981200"/>
            <a:ext cx="4907280" cy="3581400"/>
          </a:xfrm>
        </p:spPr>
        <p:txBody>
          <a:bodyPr>
            <a:normAutofit fontScale="62500" lnSpcReduction="20000"/>
          </a:bodyPr>
          <a:lstStyle/>
          <a:p>
            <a:pPr lvl="0"/>
            <a:endParaRPr lang="ru-RU" b="1" dirty="0" smtClean="0"/>
          </a:p>
          <a:p>
            <a:pPr lvl="0"/>
            <a:r>
              <a:rPr lang="ru-RU" b="1" dirty="0" smtClean="0"/>
              <a:t>Выразите сочувствие и понимание. 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   Необходимо выразить сожаление по поводу сложившейся ситуации, но без частностей. Не отделяйте себя от учреждения, в котором работаете, либо от коллег, даже если есть их вина. </a:t>
            </a:r>
          </a:p>
          <a:p>
            <a:pPr>
              <a:buNone/>
            </a:pPr>
            <a:r>
              <a:rPr lang="ru-RU" dirty="0" smtClean="0"/>
              <a:t>   Например: "Я понимаю Ваши чувства, и это действительно неприятно. Сожалею, что произошло это недоразумение".</a:t>
            </a:r>
            <a:endParaRPr lang="ru-RU" dirty="0"/>
          </a:p>
        </p:txBody>
      </p:sp>
      <p:pic>
        <p:nvPicPr>
          <p:cNvPr id="4098" name="Picture 2" descr="C:\Users\Ольга\Documents\Мои документы\Консультации\Для соцсетей\Статьи ВК, ОК\Агрессивный пациент\Сочувствие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86400" y="1752600"/>
            <a:ext cx="2679700" cy="3830638"/>
          </a:xfrm>
          <a:prstGeom prst="rect">
            <a:avLst/>
          </a:prstGeom>
          <a:noFill/>
        </p:spPr>
      </p:pic>
      <p:pic>
        <p:nvPicPr>
          <p:cNvPr id="5" name="~PP1714.WAV">
            <a:hlinkClick r:id="" action="ppaction://media"/>
          </p:cNvPr>
          <p:cNvPicPr>
            <a:picLocks noRot="1" noChangeAspect="1"/>
          </p:cNvPicPr>
          <p:nvPr>
            <a:wavAudioFile r:embed="rId1" name="~PP1714.WAV"/>
          </p:nvPr>
        </p:nvPicPr>
        <p:blipFill>
          <a:blip r:embed="rId4" cstate="print"/>
          <a:stretch>
            <a:fillRect/>
          </a:stretch>
        </p:blipFill>
        <p:spPr>
          <a:xfrm>
            <a:off x="8656638" y="6370638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3632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685800"/>
            <a:ext cx="8183880" cy="105156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7030A0"/>
                </a:solidFill>
              </a:rPr>
              <a:t>Модель поведения медработника в конфликте с пациентом</a:t>
            </a: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1981200"/>
            <a:ext cx="4297680" cy="3962400"/>
          </a:xfrm>
        </p:spPr>
        <p:txBody>
          <a:bodyPr>
            <a:normAutofit fontScale="70000" lnSpcReduction="20000"/>
          </a:bodyPr>
          <a:lstStyle/>
          <a:p>
            <a:pPr lvl="0"/>
            <a:r>
              <a:rPr lang="ru-RU" b="1" dirty="0" smtClean="0"/>
              <a:t>Согласитесь и принесите извинения.</a:t>
            </a:r>
            <a:r>
              <a:rPr lang="ru-RU" dirty="0" smtClean="0"/>
              <a:t> </a:t>
            </a:r>
          </a:p>
          <a:p>
            <a:pPr>
              <a:buNone/>
            </a:pPr>
            <a:r>
              <a:rPr lang="ru-RU" dirty="0" smtClean="0"/>
              <a:t>   Если недовольство пациента обоснованно, то лучше сразу с этим согласиться. Если необоснованно, то согласиться с оговоркой сути ситуации без перехода на личности. Мнимое согласие и мнимое признание вины сразу гасит конфликт и позволяет перейти решению вопроса.</a:t>
            </a:r>
          </a:p>
          <a:p>
            <a:pPr lvl="0"/>
            <a:endParaRPr lang="ru-RU" b="1" dirty="0" smtClean="0"/>
          </a:p>
        </p:txBody>
      </p:sp>
      <p:pic>
        <p:nvPicPr>
          <p:cNvPr id="5122" name="Picture 2" descr="C:\Users\Ольга\Documents\Мои документы\Консультации\Для соцсетей\Статьи ВК, ОК\Агрессивный пациент\Извинение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0" y="1981200"/>
            <a:ext cx="2895600" cy="3657600"/>
          </a:xfrm>
          <a:prstGeom prst="rect">
            <a:avLst/>
          </a:prstGeom>
          <a:noFill/>
        </p:spPr>
      </p:pic>
      <p:pic>
        <p:nvPicPr>
          <p:cNvPr id="5" name="~PP1868.WAV">
            <a:hlinkClick r:id="" action="ppaction://media"/>
          </p:cNvPr>
          <p:cNvPicPr>
            <a:picLocks noRot="1" noChangeAspect="1"/>
          </p:cNvPicPr>
          <p:nvPr>
            <a:wavAudioFile r:embed="rId1" name="~PP1868.WAV"/>
          </p:nvPr>
        </p:nvPicPr>
        <p:blipFill>
          <a:blip r:embed="rId4" cstate="print"/>
          <a:stretch>
            <a:fillRect/>
          </a:stretch>
        </p:blipFill>
        <p:spPr>
          <a:xfrm>
            <a:off x="8656638" y="6370638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3632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685800"/>
            <a:ext cx="8183880" cy="105156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7030A0"/>
                </a:solidFill>
              </a:rPr>
              <a:t>Модель поведения медработника в конфликте с пациентом</a:t>
            </a: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1981200"/>
            <a:ext cx="4526280" cy="3962400"/>
          </a:xfrm>
        </p:spPr>
        <p:txBody>
          <a:bodyPr>
            <a:normAutofit fontScale="70000" lnSpcReduction="20000"/>
          </a:bodyPr>
          <a:lstStyle/>
          <a:p>
            <a:pPr lvl="0"/>
            <a:r>
              <a:rPr lang="ru-RU" b="1" dirty="0" smtClean="0"/>
              <a:t>Возьмите перерыв при необходимости и по возможности</a:t>
            </a:r>
            <a:r>
              <a:rPr lang="ru-RU" dirty="0" smtClean="0"/>
              <a:t>.</a:t>
            </a:r>
          </a:p>
          <a:p>
            <a:pPr>
              <a:buNone/>
            </a:pPr>
            <a:r>
              <a:rPr lang="ru-RU" dirty="0" smtClean="0"/>
              <a:t>   Если чувствуете, что эмоции переполняют, то временно выйдете из конфликтной ситуации, чтобы прийти в себя. Это надо сделать под благовидным предлогом и ненадолго. "Извините, мне надо проверить информацию по этому вопросу. Я вернусь к Вам, через минуту."</a:t>
            </a:r>
            <a:endParaRPr lang="ru-RU" dirty="0"/>
          </a:p>
        </p:txBody>
      </p:sp>
      <p:pic>
        <p:nvPicPr>
          <p:cNvPr id="6146" name="Picture 2" descr="C:\Users\Ольга\Documents\Мои документы\Консультации\Для соцсетей\Статьи ВК, ОК\Агрессивный пациент\Пауза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10200" y="2133600"/>
            <a:ext cx="3048000" cy="3048000"/>
          </a:xfrm>
          <a:prstGeom prst="rect">
            <a:avLst/>
          </a:prstGeom>
          <a:noFill/>
        </p:spPr>
      </p:pic>
      <p:pic>
        <p:nvPicPr>
          <p:cNvPr id="5" name="~PP2930.WAV">
            <a:hlinkClick r:id="" action="ppaction://media"/>
          </p:cNvPr>
          <p:cNvPicPr>
            <a:picLocks noRot="1" noChangeAspect="1"/>
          </p:cNvPicPr>
          <p:nvPr>
            <a:wavAudioFile r:embed="rId1" name="~PP2930.WAV"/>
          </p:nvPr>
        </p:nvPicPr>
        <p:blipFill>
          <a:blip r:embed="rId4" cstate="print"/>
          <a:stretch>
            <a:fillRect/>
          </a:stretch>
        </p:blipFill>
        <p:spPr>
          <a:xfrm>
            <a:off x="8656638" y="6370638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3632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685800"/>
            <a:ext cx="8183880" cy="105156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7030A0"/>
                </a:solidFill>
              </a:rPr>
              <a:t>Модель поведения медработника в конфликте с пациентом</a:t>
            </a: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1981200"/>
            <a:ext cx="4983480" cy="3581400"/>
          </a:xfrm>
        </p:spPr>
        <p:txBody>
          <a:bodyPr>
            <a:normAutofit fontScale="85000" lnSpcReduction="10000"/>
          </a:bodyPr>
          <a:lstStyle/>
          <a:p>
            <a:pPr lvl="0"/>
            <a:r>
              <a:rPr lang="ru-RU" b="1" dirty="0" smtClean="0"/>
              <a:t>Предложите план действий.</a:t>
            </a:r>
            <a:r>
              <a:rPr lang="ru-RU" dirty="0" smtClean="0"/>
              <a:t> </a:t>
            </a:r>
          </a:p>
          <a:p>
            <a:pPr>
              <a:buNone/>
            </a:pPr>
            <a:r>
              <a:rPr lang="ru-RU" dirty="0" smtClean="0"/>
              <a:t>  После того, как Вы выслушали пациента и поняли, в чём заключается его проблема, изложите свои предложения чётко и недвусмысленно. Будьте абсолютно уверены, что Ваш план осуществим.</a:t>
            </a:r>
          </a:p>
          <a:p>
            <a:pPr lvl="0">
              <a:buNone/>
            </a:pPr>
            <a:endParaRPr lang="ru-RU" dirty="0"/>
          </a:p>
        </p:txBody>
      </p:sp>
      <p:pic>
        <p:nvPicPr>
          <p:cNvPr id="7170" name="Picture 2" descr="C:\Users\Ольга\Documents\Мои документы\Консультации\Для соцсетей\Статьи ВК, ОК\Агрессивный пациент\План действий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10200" y="1981200"/>
            <a:ext cx="3183467" cy="3657600"/>
          </a:xfrm>
          <a:prstGeom prst="rect">
            <a:avLst/>
          </a:prstGeom>
          <a:noFill/>
        </p:spPr>
      </p:pic>
      <p:pic>
        <p:nvPicPr>
          <p:cNvPr id="5" name="~PP3060.WAV">
            <a:hlinkClick r:id="" action="ppaction://media"/>
          </p:cNvPr>
          <p:cNvPicPr>
            <a:picLocks noRot="1" noChangeAspect="1"/>
          </p:cNvPicPr>
          <p:nvPr>
            <a:wavAudioFile r:embed="rId1" name="~PP3060.WAV"/>
          </p:nvPr>
        </p:nvPicPr>
        <p:blipFill>
          <a:blip r:embed="rId4" cstate="print"/>
          <a:stretch>
            <a:fillRect/>
          </a:stretch>
        </p:blipFill>
        <p:spPr>
          <a:xfrm>
            <a:off x="8656638" y="6370638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3632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685800"/>
            <a:ext cx="8183880" cy="105156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7030A0"/>
                </a:solidFill>
              </a:rPr>
              <a:t>Модель поведения медработника в конфликте с пациентом</a:t>
            </a: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1981200"/>
            <a:ext cx="4450080" cy="3581400"/>
          </a:xfrm>
        </p:spPr>
        <p:txBody>
          <a:bodyPr>
            <a:normAutofit fontScale="85000" lnSpcReduction="20000"/>
          </a:bodyPr>
          <a:lstStyle/>
          <a:p>
            <a:pPr lvl="0"/>
            <a:r>
              <a:rPr lang="ru-RU" b="1" dirty="0" smtClean="0"/>
              <a:t>Заканчивайте своё предложение решения закрытым вопросом: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  "Вас устраивает такой вариант?" Это создаёт иллюзию выбора, при котором пациенту ничего не остаётся, как подтвердить Ваш вариант.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8194" name="Picture 2" descr="C:\Users\Ольга\Documents\Мои документы\Консультации\Для соцсетей\Статьи ВК, ОК\Агрессивный пациент\Вопрос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10200" y="1676400"/>
            <a:ext cx="2719940" cy="4286250"/>
          </a:xfrm>
          <a:prstGeom prst="rect">
            <a:avLst/>
          </a:prstGeom>
          <a:noFill/>
        </p:spPr>
      </p:pic>
      <p:pic>
        <p:nvPicPr>
          <p:cNvPr id="5" name="~PP1408.WAV">
            <a:hlinkClick r:id="" action="ppaction://media"/>
          </p:cNvPr>
          <p:cNvPicPr>
            <a:picLocks noRot="1" noChangeAspect="1"/>
          </p:cNvPicPr>
          <p:nvPr>
            <a:wavAudioFile r:embed="rId1" name="~PP1408.WAV"/>
          </p:nvPr>
        </p:nvPicPr>
        <p:blipFill>
          <a:blip r:embed="rId4" cstate="print"/>
          <a:stretch>
            <a:fillRect/>
          </a:stretch>
        </p:blipFill>
        <p:spPr>
          <a:xfrm>
            <a:off x="8656638" y="6370638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3632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183880" cy="105156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7030A0"/>
                </a:solidFill>
              </a:rPr>
              <a:t>Информирование о задержке медицинской помощи</a:t>
            </a: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2133600"/>
            <a:ext cx="3611880" cy="3581400"/>
          </a:xfrm>
        </p:spPr>
        <p:txBody>
          <a:bodyPr>
            <a:normAutofit/>
          </a:bodyPr>
          <a:lstStyle/>
          <a:p>
            <a:r>
              <a:rPr lang="ru-RU" dirty="0" smtClean="0"/>
              <a:t>Есть разница между ожиданием и незнанием, почему Вы ждете.</a:t>
            </a:r>
            <a:endParaRPr lang="ru-RU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5800" y="1905000"/>
            <a:ext cx="34290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~PP3542.WAV">
            <a:hlinkClick r:id="" action="ppaction://media"/>
          </p:cNvPr>
          <p:cNvPicPr>
            <a:picLocks noRot="1" noChangeAspect="1"/>
          </p:cNvPicPr>
          <p:nvPr>
            <a:wavAudioFile r:embed="rId1" name="~PP3542.WAV"/>
          </p:nvPr>
        </p:nvPicPr>
        <p:blipFill>
          <a:blip r:embed="rId4" cstate="print"/>
          <a:stretch>
            <a:fillRect/>
          </a:stretch>
        </p:blipFill>
        <p:spPr>
          <a:xfrm>
            <a:off x="8656638" y="6370638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3632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62000"/>
            <a:ext cx="8183880" cy="108204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7030A0"/>
                </a:solidFill>
              </a:rPr>
              <a:t>Последовательность действий медработника: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62000" y="1524000"/>
            <a:ext cx="7924800" cy="4495800"/>
          </a:xfrm>
        </p:spPr>
        <p:txBody>
          <a:bodyPr>
            <a:normAutofit fontScale="77500" lnSpcReduction="20000"/>
          </a:bodyPr>
          <a:lstStyle/>
          <a:p>
            <a:pPr lvl="0"/>
            <a:r>
              <a:rPr lang="ru-RU" dirty="0" smtClean="0"/>
              <a:t>Приветствие (если требует ситуация).</a:t>
            </a:r>
          </a:p>
          <a:p>
            <a:pPr lvl="0"/>
            <a:r>
              <a:rPr lang="ru-RU" dirty="0" smtClean="0"/>
              <a:t>Представиться (назвать должность, фамилию, имя и отчество) (если требует ситуация).</a:t>
            </a:r>
          </a:p>
          <a:p>
            <a:pPr lvl="0"/>
            <a:r>
              <a:rPr lang="ru-RU" dirty="0" smtClean="0"/>
              <a:t>Понятно, спокойно и </a:t>
            </a:r>
            <a:r>
              <a:rPr lang="ru-RU" dirty="0" err="1" smtClean="0"/>
              <a:t>аргументированно</a:t>
            </a:r>
            <a:r>
              <a:rPr lang="ru-RU" dirty="0" smtClean="0"/>
              <a:t> объяснить причину задержки.</a:t>
            </a:r>
          </a:p>
          <a:p>
            <a:pPr lvl="0"/>
            <a:r>
              <a:rPr lang="ru-RU" dirty="0" smtClean="0"/>
              <a:t> Назвать ориентировочные сроки оказания медицинской помощи (медицинской услуги). Если есть возможность – предложить альтернативный вариант медицинской помощи (медицинской услуги). </a:t>
            </a:r>
          </a:p>
          <a:p>
            <a:pPr lvl="0"/>
            <a:r>
              <a:rPr lang="ru-RU" dirty="0" smtClean="0"/>
              <a:t>Предложить место ожидания медицинской помощи (медицинской услуги).</a:t>
            </a:r>
          </a:p>
          <a:p>
            <a:pPr lvl="0"/>
            <a:r>
              <a:rPr lang="ru-RU" dirty="0" smtClean="0"/>
              <a:t>Выразить сожаление в связи с доставленными пациенту неудобствами.</a:t>
            </a:r>
          </a:p>
          <a:p>
            <a:endParaRPr lang="ru-RU" dirty="0"/>
          </a:p>
        </p:txBody>
      </p:sp>
      <p:pic>
        <p:nvPicPr>
          <p:cNvPr id="4" name="~PP59.WAV">
            <a:hlinkClick r:id="" action="ppaction://media"/>
          </p:cNvPr>
          <p:cNvPicPr>
            <a:picLocks noRot="1" noChangeAspect="1"/>
          </p:cNvPicPr>
          <p:nvPr>
            <a:wavAudioFile r:embed="rId1" name="~PP59.WAV"/>
          </p:nvPr>
        </p:nvPicPr>
        <p:blipFill>
          <a:blip r:embed="rId3" cstate="print"/>
          <a:stretch>
            <a:fillRect/>
          </a:stretch>
        </p:blipFill>
        <p:spPr>
          <a:xfrm>
            <a:off x="8656638" y="6370638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3632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183880" cy="105156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7030A0"/>
                </a:solidFill>
              </a:rPr>
              <a:t>Модель поведения при отказе пациенту в просьбе</a:t>
            </a: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09600" y="1676400"/>
            <a:ext cx="2133600" cy="4038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600" b="1" dirty="0" smtClean="0">
                <a:solidFill>
                  <a:srgbClr val="7030A0"/>
                </a:solidFill>
              </a:rPr>
              <a:t>Основное правило вежливого отказа – никогда не начинать ответ с «нет». Как бы это ни показалось парадоксальным, разговор по поводу отказа с пациентом всегда нужно начинать с «да».</a:t>
            </a:r>
            <a:endParaRPr lang="ru-RU" sz="1600" dirty="0">
              <a:solidFill>
                <a:srgbClr val="7030A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200400" y="1752600"/>
            <a:ext cx="1981200" cy="3962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Говоря «да», мы тем самым выражаем ему сочувствие, демонстрируем свое понимание его ситуации. </a:t>
            </a:r>
          </a:p>
          <a:p>
            <a:pPr algn="ctr"/>
            <a:endParaRPr lang="ru-RU" b="1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638800" y="1828800"/>
            <a:ext cx="1905000" cy="3886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FFFF00"/>
                </a:solidFill>
              </a:rPr>
              <a:t>Примерная первая фраза для формулировки отказа: «Да, я понимаю, что вам было бы удобно, если бы я …. </a:t>
            </a:r>
            <a:endParaRPr lang="ru-RU" b="1" dirty="0">
              <a:solidFill>
                <a:srgbClr val="FFFF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772400" y="4114800"/>
            <a:ext cx="67678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dirty="0" smtClean="0">
                <a:solidFill>
                  <a:srgbClr val="FF0000"/>
                </a:solidFill>
              </a:rPr>
              <a:t>1</a:t>
            </a:r>
            <a:endParaRPr lang="ru-RU" sz="5400" b="1" dirty="0">
              <a:solidFill>
                <a:srgbClr val="FF0000"/>
              </a:solidFill>
            </a:endParaRPr>
          </a:p>
        </p:txBody>
      </p:sp>
      <p:pic>
        <p:nvPicPr>
          <p:cNvPr id="7" name="~PP2961.WAV">
            <a:hlinkClick r:id="" action="ppaction://media"/>
          </p:cNvPr>
          <p:cNvPicPr>
            <a:picLocks noRot="1" noChangeAspect="1"/>
          </p:cNvPicPr>
          <p:nvPr>
            <a:wavAudioFile r:embed="rId1" name="~PP2961.WAV"/>
          </p:nvPr>
        </p:nvPicPr>
        <p:blipFill>
          <a:blip r:embed="rId3" cstate="print"/>
          <a:stretch>
            <a:fillRect/>
          </a:stretch>
        </p:blipFill>
        <p:spPr>
          <a:xfrm>
            <a:off x="8656638" y="6370638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3632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43000" y="1066800"/>
            <a:ext cx="2057400" cy="3886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b="1" dirty="0" smtClean="0"/>
              <a:t>Далее нужно кратко описать свою точку зрения на данную ситуацию, свои правила в отношении подобных случаев.</a:t>
            </a:r>
            <a:r>
              <a:rPr lang="ru-RU" dirty="0" smtClean="0"/>
              <a:t> </a:t>
            </a:r>
          </a:p>
          <a:p>
            <a:pPr algn="ctr"/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038600" y="1219200"/>
            <a:ext cx="2667000" cy="3657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7030A0"/>
                </a:solidFill>
              </a:rPr>
              <a:t>Например: «Но я придерживаюсь правила никогда не назначать лечение, не видя пациента. Таков мой профессиональный принцип».</a:t>
            </a:r>
          </a:p>
          <a:p>
            <a:pPr algn="ctr"/>
            <a:endParaRPr lang="ru-RU" b="1" dirty="0">
              <a:solidFill>
                <a:srgbClr val="7030A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467600" y="3810000"/>
            <a:ext cx="67678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dirty="0" smtClean="0">
                <a:solidFill>
                  <a:srgbClr val="FF0000"/>
                </a:solidFill>
              </a:rPr>
              <a:t>2</a:t>
            </a:r>
            <a:endParaRPr lang="ru-RU" sz="5400" b="1" dirty="0">
              <a:solidFill>
                <a:srgbClr val="FF0000"/>
              </a:solidFill>
            </a:endParaRPr>
          </a:p>
        </p:txBody>
      </p:sp>
      <p:pic>
        <p:nvPicPr>
          <p:cNvPr id="6" name="~PP372.WAV">
            <a:hlinkClick r:id="" action="ppaction://media"/>
          </p:cNvPr>
          <p:cNvPicPr>
            <a:picLocks noRot="1" noChangeAspect="1"/>
          </p:cNvPicPr>
          <p:nvPr>
            <a:wavAudioFile r:embed="rId1" name="~PP372.WAV"/>
          </p:nvPr>
        </p:nvPicPr>
        <p:blipFill>
          <a:blip r:embed="rId3" cstate="print"/>
          <a:stretch>
            <a:fillRect/>
          </a:stretch>
        </p:blipFill>
        <p:spPr>
          <a:xfrm>
            <a:off x="8656638" y="6370638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3632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43000" y="1066800"/>
            <a:ext cx="1905000" cy="3886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b="1" dirty="0" smtClean="0"/>
              <a:t>Затем вы произносите отказ, сформулированный в мягкой форме.</a:t>
            </a:r>
            <a:endParaRPr lang="ru-RU" dirty="0" smtClean="0"/>
          </a:p>
          <a:p>
            <a:pPr algn="ctr"/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429000" y="990600"/>
            <a:ext cx="2133600" cy="4038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0070C0"/>
                </a:solidFill>
              </a:rPr>
              <a:t>Например: «Поэтому я предпочитаю этого не делать». </a:t>
            </a:r>
          </a:p>
          <a:p>
            <a:pPr algn="ctr"/>
            <a:r>
              <a:rPr lang="ru-RU" b="1" dirty="0" smtClean="0">
                <a:solidFill>
                  <a:srgbClr val="0070C0"/>
                </a:solidFill>
              </a:rPr>
              <a:t>Здесь же можно кратко выразить свои чувства, например: «Мне жаль», «Я сожалею». 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867400" y="990600"/>
            <a:ext cx="1828800" cy="3657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FFFF00"/>
                </a:solidFill>
              </a:rPr>
              <a:t>Важно давать отказ спокойно, твердо, ясно, не оправдываясь, но и не сердясь.</a:t>
            </a:r>
          </a:p>
          <a:p>
            <a:r>
              <a:rPr lang="ru-RU" dirty="0" smtClean="0"/>
              <a:t> </a:t>
            </a:r>
          </a:p>
          <a:p>
            <a:pPr algn="ctr"/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7924800" y="4648200"/>
            <a:ext cx="67678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dirty="0" smtClean="0">
                <a:solidFill>
                  <a:srgbClr val="FF0000"/>
                </a:solidFill>
              </a:rPr>
              <a:t>3</a:t>
            </a:r>
            <a:endParaRPr lang="ru-RU" sz="5400" b="1" dirty="0">
              <a:solidFill>
                <a:srgbClr val="FF0000"/>
              </a:solidFill>
            </a:endParaRPr>
          </a:p>
        </p:txBody>
      </p:sp>
      <p:pic>
        <p:nvPicPr>
          <p:cNvPr id="6" name="~PP1671.WAV">
            <a:hlinkClick r:id="" action="ppaction://media"/>
          </p:cNvPr>
          <p:cNvPicPr>
            <a:picLocks noRot="1" noChangeAspect="1"/>
          </p:cNvPicPr>
          <p:nvPr>
            <a:wavAudioFile r:embed="rId1" name="~PP1671.WAV"/>
          </p:nvPr>
        </p:nvPicPr>
        <p:blipFill>
          <a:blip r:embed="rId3" cstate="print"/>
          <a:stretch>
            <a:fillRect/>
          </a:stretch>
        </p:blipFill>
        <p:spPr>
          <a:xfrm>
            <a:off x="8656638" y="6370638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3632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2514600"/>
            <a:ext cx="8183880" cy="990600"/>
          </a:xfrm>
        </p:spPr>
        <p:txBody>
          <a:bodyPr>
            <a:noAutofit/>
          </a:bodyPr>
          <a:lstStyle/>
          <a:p>
            <a:pPr algn="ctr"/>
            <a:r>
              <a:rPr lang="ru-RU" dirty="0" smtClean="0">
                <a:solidFill>
                  <a:srgbClr val="7030A0"/>
                </a:solidFill>
              </a:rPr>
              <a:t>Коммуникации медработник-медработник</a:t>
            </a:r>
            <a:endParaRPr lang="ru-RU" dirty="0">
              <a:solidFill>
                <a:srgbClr val="7030A0"/>
              </a:solidFill>
            </a:endParaRPr>
          </a:p>
        </p:txBody>
      </p:sp>
      <p:pic>
        <p:nvPicPr>
          <p:cNvPr id="3" name="~PP354.WAV">
            <a:hlinkClick r:id="" action="ppaction://media"/>
          </p:cNvPr>
          <p:cNvPicPr>
            <a:picLocks noRot="1" noChangeAspect="1"/>
          </p:cNvPicPr>
          <p:nvPr>
            <a:wavAudioFile r:embed="rId1" name="~PP354.WAV"/>
          </p:nvPr>
        </p:nvPicPr>
        <p:blipFill>
          <a:blip r:embed="rId3" cstate="print"/>
          <a:stretch>
            <a:fillRect/>
          </a:stretch>
        </p:blipFill>
        <p:spPr>
          <a:xfrm>
            <a:off x="8656638" y="6370638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3632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990600"/>
            <a:ext cx="8183880" cy="105156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7030A0"/>
                </a:solidFill>
              </a:rPr>
              <a:t>Коммуникации медработник-медработник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1676400"/>
            <a:ext cx="8183880" cy="3581400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Их стандартизация необходима в критичных ситуациях, когда от правильности переданной информации зависит результат лечения. А иногда – жизнь человека</a:t>
            </a:r>
          </a:p>
          <a:p>
            <a:r>
              <a:rPr lang="ru-RU" b="1" dirty="0" smtClean="0"/>
              <a:t>Примеры: </a:t>
            </a:r>
          </a:p>
          <a:p>
            <a:r>
              <a:rPr lang="ru-RU" dirty="0" smtClean="0"/>
              <a:t>вербальное назначение лекарственных средств в экстренной ситуации </a:t>
            </a:r>
          </a:p>
          <a:p>
            <a:r>
              <a:rPr lang="ru-RU" dirty="0" smtClean="0"/>
              <a:t>передача информации между дежурными врачами </a:t>
            </a:r>
          </a:p>
          <a:p>
            <a:r>
              <a:rPr lang="ru-RU" dirty="0" smtClean="0"/>
              <a:t>передача информации дежурной медсестрой дежурному врачу при ухудшении состояния пациента</a:t>
            </a:r>
            <a:endParaRPr lang="ru-RU" dirty="0"/>
          </a:p>
        </p:txBody>
      </p:sp>
      <p:pic>
        <p:nvPicPr>
          <p:cNvPr id="4" name="~PP3447.WAV">
            <a:hlinkClick r:id="" action="ppaction://media"/>
          </p:cNvPr>
          <p:cNvPicPr>
            <a:picLocks noRot="1" noChangeAspect="1"/>
          </p:cNvPicPr>
          <p:nvPr>
            <a:wavAudioFile r:embed="rId1" name="~PP3447.WAV"/>
          </p:nvPr>
        </p:nvPicPr>
        <p:blipFill>
          <a:blip r:embed="rId3" cstate="print"/>
          <a:stretch>
            <a:fillRect/>
          </a:stretch>
        </p:blipFill>
        <p:spPr>
          <a:xfrm>
            <a:off x="8656638" y="6370638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3632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400" y="457200"/>
            <a:ext cx="8763000" cy="1676400"/>
          </a:xfrm>
        </p:spPr>
        <p:txBody>
          <a:bodyPr>
            <a:normAutofit/>
          </a:bodyPr>
          <a:lstStyle/>
          <a:p>
            <a:pPr algn="ctr"/>
            <a:r>
              <a:rPr lang="ru-RU" dirty="0" smtClean="0">
                <a:solidFill>
                  <a:srgbClr val="7030A0"/>
                </a:solidFill>
              </a:rPr>
              <a:t>Вербальное назначение лекарственных средств</a:t>
            </a: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502920" y="2971800"/>
            <a:ext cx="8183880" cy="1746504"/>
          </a:xfrm>
        </p:spPr>
        <p:txBody>
          <a:bodyPr/>
          <a:lstStyle/>
          <a:p>
            <a:r>
              <a:rPr lang="ru-RU" b="1" dirty="0" smtClean="0"/>
              <a:t>Только в экстренных ситуациях!</a:t>
            </a:r>
            <a:endParaRPr lang="ru-RU" b="1" dirty="0"/>
          </a:p>
        </p:txBody>
      </p:sp>
      <p:pic>
        <p:nvPicPr>
          <p:cNvPr id="4" name="~PP4092.WAV">
            <a:hlinkClick r:id="" action="ppaction://media"/>
          </p:cNvPr>
          <p:cNvPicPr>
            <a:picLocks noRot="1" noChangeAspect="1"/>
          </p:cNvPicPr>
          <p:nvPr>
            <a:wavAudioFile r:embed="rId1" name="~PP4092.WAV"/>
          </p:nvPr>
        </p:nvPicPr>
        <p:blipFill>
          <a:blip r:embed="rId3" cstate="print"/>
          <a:stretch>
            <a:fillRect/>
          </a:stretch>
        </p:blipFill>
        <p:spPr>
          <a:xfrm>
            <a:off x="8656638" y="6370638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3632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609600" y="304800"/>
          <a:ext cx="8183563" cy="6553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3" name="~PP2978.WAV">
            <a:hlinkClick r:id="" action="ppaction://media"/>
          </p:cNvPr>
          <p:cNvPicPr>
            <a:picLocks noRot="1" noChangeAspect="1"/>
          </p:cNvPicPr>
          <p:nvPr>
            <a:wavAudioFile r:embed="rId1" name="~PP2978.WAV"/>
          </p:nvPr>
        </p:nvPicPr>
        <p:blipFill>
          <a:blip r:embed="rId8" cstate="print"/>
          <a:stretch>
            <a:fillRect/>
          </a:stretch>
        </p:blipFill>
        <p:spPr>
          <a:xfrm>
            <a:off x="8656638" y="6370638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3632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43000"/>
            <a:ext cx="8183880" cy="1752600"/>
          </a:xfrm>
        </p:spPr>
        <p:txBody>
          <a:bodyPr>
            <a:noAutofit/>
          </a:bodyPr>
          <a:lstStyle/>
          <a:p>
            <a:pPr algn="ctr"/>
            <a:r>
              <a:rPr lang="ru-RU" dirty="0" smtClean="0">
                <a:solidFill>
                  <a:srgbClr val="7030A0"/>
                </a:solidFill>
              </a:rPr>
              <a:t>Доклад дежурной медсестры дежурному врачу по телефону</a:t>
            </a: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3429000"/>
            <a:ext cx="8183880" cy="1289304"/>
          </a:xfrm>
        </p:spPr>
        <p:txBody>
          <a:bodyPr/>
          <a:lstStyle/>
          <a:p>
            <a:r>
              <a:rPr lang="ru-RU" b="1" dirty="0" smtClean="0"/>
              <a:t>Последовательность действий</a:t>
            </a:r>
            <a:endParaRPr lang="ru-RU" b="1" dirty="0"/>
          </a:p>
        </p:txBody>
      </p:sp>
      <p:pic>
        <p:nvPicPr>
          <p:cNvPr id="4" name="~PP3692.WAV">
            <a:hlinkClick r:id="" action="ppaction://media"/>
          </p:cNvPr>
          <p:cNvPicPr>
            <a:picLocks noRot="1" noChangeAspect="1"/>
          </p:cNvPicPr>
          <p:nvPr>
            <a:wavAudioFile r:embed="rId1" name="~PP3692.WAV"/>
          </p:nvPr>
        </p:nvPicPr>
        <p:blipFill>
          <a:blip r:embed="rId3" cstate="print"/>
          <a:stretch>
            <a:fillRect/>
          </a:stretch>
        </p:blipFill>
        <p:spPr>
          <a:xfrm>
            <a:off x="8656638" y="6370638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3632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8183880" cy="1219200"/>
          </a:xfrm>
        </p:spPr>
        <p:txBody>
          <a:bodyPr>
            <a:noAutofit/>
          </a:bodyPr>
          <a:lstStyle/>
          <a:p>
            <a:pPr lvl="0" algn="ctr"/>
            <a:r>
              <a:rPr lang="ru-RU" sz="2400" dirty="0" smtClean="0">
                <a:solidFill>
                  <a:srgbClr val="7030A0"/>
                </a:solidFill>
              </a:rPr>
              <a:t>Дежурной медсестре по телефону необходимо назвать:</a:t>
            </a:r>
            <a:br>
              <a:rPr lang="ru-RU" sz="2400" dirty="0" smtClean="0">
                <a:solidFill>
                  <a:srgbClr val="7030A0"/>
                </a:solidFill>
              </a:rPr>
            </a:br>
            <a:endParaRPr lang="ru-RU" sz="2400" dirty="0">
              <a:solidFill>
                <a:srgbClr val="7030A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1371600"/>
            <a:ext cx="8183880" cy="4495800"/>
          </a:xfrm>
        </p:spPr>
        <p:txBody>
          <a:bodyPr>
            <a:normAutofit fontScale="92500" lnSpcReduction="20000"/>
          </a:bodyPr>
          <a:lstStyle/>
          <a:p>
            <a:pPr lvl="1"/>
            <a:r>
              <a:rPr lang="ru-RU" dirty="0" smtClean="0"/>
              <a:t>Отделение</a:t>
            </a:r>
            <a:endParaRPr lang="ru-RU" sz="2000" dirty="0" smtClean="0"/>
          </a:p>
          <a:p>
            <a:pPr lvl="1"/>
            <a:r>
              <a:rPr lang="ru-RU" dirty="0" smtClean="0"/>
              <a:t>Пост</a:t>
            </a:r>
            <a:endParaRPr lang="ru-RU" sz="2000" dirty="0" smtClean="0"/>
          </a:p>
          <a:p>
            <a:pPr lvl="1"/>
            <a:r>
              <a:rPr lang="ru-RU" dirty="0" smtClean="0"/>
              <a:t>Фамилию звонящей медсестры</a:t>
            </a:r>
            <a:endParaRPr lang="ru-RU" sz="2000" dirty="0" smtClean="0"/>
          </a:p>
          <a:p>
            <a:pPr lvl="1"/>
            <a:r>
              <a:rPr lang="ru-RU" dirty="0" smtClean="0"/>
              <a:t>Фамилию, имя, отчество и номер палаты пациента</a:t>
            </a:r>
            <a:endParaRPr lang="ru-RU" sz="2000" dirty="0" smtClean="0"/>
          </a:p>
          <a:p>
            <a:pPr lvl="1"/>
            <a:r>
              <a:rPr lang="ru-RU" dirty="0" smtClean="0"/>
              <a:t>Диагноз пациента по данным истории болезни</a:t>
            </a:r>
            <a:endParaRPr lang="ru-RU" sz="2000" dirty="0" smtClean="0"/>
          </a:p>
          <a:p>
            <a:pPr lvl="1"/>
            <a:r>
              <a:rPr lang="ru-RU" dirty="0" smtClean="0"/>
              <a:t>Дату поступления пациента</a:t>
            </a:r>
            <a:endParaRPr lang="ru-RU" sz="2000" dirty="0" smtClean="0"/>
          </a:p>
          <a:p>
            <a:pPr lvl="1"/>
            <a:r>
              <a:rPr lang="ru-RU" dirty="0" smtClean="0"/>
              <a:t>Сообщить, что произошло</a:t>
            </a:r>
            <a:endParaRPr lang="ru-RU" sz="2000" dirty="0" smtClean="0"/>
          </a:p>
          <a:p>
            <a:pPr lvl="1"/>
            <a:r>
              <a:rPr lang="ru-RU" dirty="0" smtClean="0"/>
              <a:t>Выслушать и повторить назначение</a:t>
            </a:r>
            <a:endParaRPr lang="ru-RU" sz="2000" dirty="0" smtClean="0"/>
          </a:p>
          <a:p>
            <a:pPr lvl="1"/>
            <a:r>
              <a:rPr lang="ru-RU" dirty="0" smtClean="0"/>
              <a:t>Выполнить назначение</a:t>
            </a:r>
            <a:endParaRPr lang="ru-RU" sz="2000" dirty="0" smtClean="0"/>
          </a:p>
          <a:p>
            <a:pPr lvl="1"/>
            <a:r>
              <a:rPr lang="ru-RU" dirty="0" smtClean="0"/>
              <a:t>Отчитаться об исполнении назначения</a:t>
            </a:r>
            <a:endParaRPr lang="ru-RU" sz="2000" dirty="0" smtClean="0"/>
          </a:p>
          <a:p>
            <a:pPr lvl="1"/>
            <a:r>
              <a:rPr lang="ru-RU" dirty="0" smtClean="0"/>
              <a:t>В зависимости от распоряжений дежурного врача, оценить эффективность проведенного назначения.</a:t>
            </a:r>
          </a:p>
          <a:p>
            <a:pPr lvl="1"/>
            <a:endParaRPr lang="ru-RU" sz="2000" dirty="0" smtClean="0"/>
          </a:p>
          <a:p>
            <a:endParaRPr lang="ru-RU" dirty="0"/>
          </a:p>
        </p:txBody>
      </p:sp>
      <p:pic>
        <p:nvPicPr>
          <p:cNvPr id="4" name="~PP3638.WAV">
            <a:hlinkClick r:id="" action="ppaction://media"/>
          </p:cNvPr>
          <p:cNvPicPr>
            <a:picLocks noRot="1" noChangeAspect="1"/>
          </p:cNvPicPr>
          <p:nvPr>
            <a:wavAudioFile r:embed="rId1" name="~PP3638.WAV"/>
          </p:nvPr>
        </p:nvPicPr>
        <p:blipFill>
          <a:blip r:embed="rId3" cstate="print"/>
          <a:stretch>
            <a:fillRect/>
          </a:stretch>
        </p:blipFill>
        <p:spPr>
          <a:xfrm>
            <a:off x="8656638" y="6370638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3632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8183880" cy="685800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7030A0"/>
                </a:solidFill>
              </a:rPr>
              <a:t>Врач:</a:t>
            </a: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1371600"/>
            <a:ext cx="8183880" cy="4038600"/>
          </a:xfrm>
        </p:spPr>
        <p:txBody>
          <a:bodyPr/>
          <a:lstStyle/>
          <a:p>
            <a:pPr lvl="0"/>
            <a:r>
              <a:rPr lang="ru-RU" dirty="0" smtClean="0"/>
              <a:t>производит назначение</a:t>
            </a:r>
          </a:p>
          <a:p>
            <a:pPr lvl="0"/>
            <a:r>
              <a:rPr lang="ru-RU" dirty="0" smtClean="0"/>
              <a:t>организует оценку эффективности назначения (лично или дежурной медсестрой)</a:t>
            </a:r>
          </a:p>
          <a:p>
            <a:pPr lvl="0"/>
            <a:r>
              <a:rPr lang="ru-RU" dirty="0" smtClean="0"/>
              <a:t>заносит данные о проведенном назначении в историю болезни</a:t>
            </a:r>
          </a:p>
          <a:p>
            <a:endParaRPr lang="ru-RU" dirty="0"/>
          </a:p>
        </p:txBody>
      </p:sp>
      <p:pic>
        <p:nvPicPr>
          <p:cNvPr id="4" name="~PP3958.WAV">
            <a:hlinkClick r:id="" action="ppaction://media"/>
          </p:cNvPr>
          <p:cNvPicPr>
            <a:picLocks noRot="1" noChangeAspect="1"/>
          </p:cNvPicPr>
          <p:nvPr>
            <a:wavAudioFile r:embed="rId1" name="~PP3958.WAV"/>
          </p:nvPr>
        </p:nvPicPr>
        <p:blipFill>
          <a:blip r:embed="rId3" cstate="print"/>
          <a:stretch>
            <a:fillRect/>
          </a:stretch>
        </p:blipFill>
        <p:spPr>
          <a:xfrm>
            <a:off x="8656638" y="6370638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3632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1143000"/>
            <a:ext cx="8183880" cy="1524000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7030A0"/>
                </a:solidFill>
              </a:rPr>
              <a:t>Спасибо за внимание!</a:t>
            </a: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 flipV="1">
            <a:off x="609600" y="4721351"/>
            <a:ext cx="8183880" cy="45719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  <p:pic>
        <p:nvPicPr>
          <p:cNvPr id="5" name="~PP3977.WAV">
            <a:hlinkClick r:id="" action="ppaction://media"/>
          </p:cNvPr>
          <p:cNvPicPr>
            <a:picLocks noRot="1" noChangeAspect="1"/>
          </p:cNvPicPr>
          <p:nvPr>
            <a:wavAudioFile r:embed="rId1" name="~PP3977.WAV"/>
          </p:nvPr>
        </p:nvPicPr>
        <p:blipFill>
          <a:blip r:embed="rId3" cstate="print"/>
          <a:stretch>
            <a:fillRect/>
          </a:stretch>
        </p:blipFill>
        <p:spPr>
          <a:xfrm>
            <a:off x="8656638" y="6370638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3632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197</TotalTime>
  <Words>1791</Words>
  <Application>Microsoft Office PowerPoint</Application>
  <PresentationFormat>Экран (4:3)</PresentationFormat>
  <Paragraphs>180</Paragraphs>
  <Slides>44</Slides>
  <Notes>0</Notes>
  <HiddenSlides>0</HiddenSlides>
  <MMClips>44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44</vt:i4>
      </vt:variant>
    </vt:vector>
  </HeadingPairs>
  <TitlesOfParts>
    <vt:vector size="45" baseType="lpstr">
      <vt:lpstr>Аспект</vt:lpstr>
      <vt:lpstr>Коммуникации медработников в процессе оказания медицинской помощи</vt:lpstr>
      <vt:lpstr>Слайд 2</vt:lpstr>
      <vt:lpstr>Коммуникации медработник-пациент</vt:lpstr>
      <vt:lpstr>Коммуникация медработник-пациент во фтизиатрии имеет свои особенности из-за психостатуса больного туберкулезом</vt:lpstr>
      <vt:lpstr>Основная цель медработника во фтизиатрии</vt:lpstr>
      <vt:lpstr>Основной инструмент медработника</vt:lpstr>
      <vt:lpstr>Медработники во фтизиатрии знают низкую эффективность в достижении этих целей силовых методов и высокую -личностных</vt:lpstr>
      <vt:lpstr>  Что нужно знать: </vt:lpstr>
      <vt:lpstr>Для этого нужно: </vt:lpstr>
      <vt:lpstr>В основе приемов, которые мы будем изучать, лежит  физиология поведения:</vt:lpstr>
      <vt:lpstr>Коммуникации медработник-пациент</vt:lpstr>
      <vt:lpstr>Основные принципы построения коммуникаций медработник-пациент</vt:lpstr>
      <vt:lpstr>Обязательные составляющие коммуникации</vt:lpstr>
      <vt:lpstr>Обязательные составляющие коммуникации</vt:lpstr>
      <vt:lpstr>Обязательные составляющие коммуникации</vt:lpstr>
      <vt:lpstr>Рекомендуемы вопросы и фразы, формирующие доверие пациента к медработнику (вставлять в ходе беседы):</vt:lpstr>
      <vt:lpstr>Рекомендуемы вопросы и фразы, формирующие доверие пациента к медработнику (вставлять в ходе беседы):</vt:lpstr>
      <vt:lpstr>Рекомендуемы вопросы и фразы, формирующие доверие пациента к медработнику (вставлять в ходе беседы):</vt:lpstr>
      <vt:lpstr>При отрицательном ответе</vt:lpstr>
      <vt:lpstr>Недопустимые фразы</vt:lpstr>
      <vt:lpstr>Недопустимые фразы</vt:lpstr>
      <vt:lpstr>Недопустимые фразы</vt:lpstr>
      <vt:lpstr>Недопустимые фразы</vt:lpstr>
      <vt:lpstr>Модель поведения медработника в конфликте с пациентом</vt:lpstr>
      <vt:lpstr>Модель поведения медработника в конфликте с пациентом</vt:lpstr>
      <vt:lpstr>Модель поведения медработника в конфликте с пациентом</vt:lpstr>
      <vt:lpstr>Модель поведения медработника в конфликте с пациентом</vt:lpstr>
      <vt:lpstr>Модель поведения медработника в конфликте с пациентом</vt:lpstr>
      <vt:lpstr>Модель поведения медработника в конфликте с пациентом</vt:lpstr>
      <vt:lpstr>Модель поведения медработника в конфликте с пациентом</vt:lpstr>
      <vt:lpstr>Модель поведения медработника в конфликте с пациентом</vt:lpstr>
      <vt:lpstr>Информирование о задержке медицинской помощи</vt:lpstr>
      <vt:lpstr>Последовательность действий медработника: </vt:lpstr>
      <vt:lpstr>Модель поведения при отказе пациенту в просьбе</vt:lpstr>
      <vt:lpstr>Слайд 35</vt:lpstr>
      <vt:lpstr>Слайд 36</vt:lpstr>
      <vt:lpstr>Коммуникации медработник-медработник</vt:lpstr>
      <vt:lpstr>Коммуникации медработник-медработник </vt:lpstr>
      <vt:lpstr>Вербальное назначение лекарственных средств</vt:lpstr>
      <vt:lpstr>Слайд 40</vt:lpstr>
      <vt:lpstr>Доклад дежурной медсестры дежурному врачу по телефону</vt:lpstr>
      <vt:lpstr>Дежурной медсестре по телефону необходимо назвать: </vt:lpstr>
      <vt:lpstr>Врач:</vt:lpstr>
      <vt:lpstr>Спасибо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Коммуникации медработник-пациент</dc:title>
  <dc:creator>Ольга</dc:creator>
  <cp:lastModifiedBy>Ольга</cp:lastModifiedBy>
  <cp:revision>21</cp:revision>
  <dcterms:created xsi:type="dcterms:W3CDTF">2022-10-08T12:03:22Z</dcterms:created>
  <dcterms:modified xsi:type="dcterms:W3CDTF">2023-09-18T16:23:09Z</dcterms:modified>
</cp:coreProperties>
</file>